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69" r:id="rId3"/>
    <p:sldId id="270" r:id="rId4"/>
    <p:sldId id="271" r:id="rId5"/>
    <p:sldId id="257" r:id="rId6"/>
    <p:sldId id="258" r:id="rId7"/>
    <p:sldId id="259" r:id="rId8"/>
    <p:sldId id="260" r:id="rId9"/>
    <p:sldId id="261" r:id="rId10"/>
    <p:sldId id="262" r:id="rId11"/>
    <p:sldId id="263" r:id="rId12"/>
    <p:sldId id="264" r:id="rId13"/>
    <p:sldId id="265" r:id="rId14"/>
    <p:sldId id="266" r:id="rId15"/>
    <p:sldId id="267" r:id="rId16"/>
    <p:sldId id="272" r:id="rId17"/>
    <p:sldId id="268"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62" d="100"/>
          <a:sy n="62" d="100"/>
        </p:scale>
        <p:origin x="828"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4958C72-5D25-4789-B8CE-2C5C7ADF17B2}" type="datetimeFigureOut">
              <a:rPr lang="en-US" smtClean="0"/>
              <a:t>8/9/2021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67EEADB0-819D-41EC-9590-44F8BCED15D0}" type="slidenum">
              <a:rPr lang="en-US" smtClean="0"/>
              <a:t>‹#›</a:t>
            </a:fld>
            <a:endParaRPr lang="en-US"/>
          </a:p>
        </p:txBody>
      </p:sp>
    </p:spTree>
    <p:extLst>
      <p:ext uri="{BB962C8B-B14F-4D97-AF65-F5344CB8AC3E}">
        <p14:creationId xmlns:p14="http://schemas.microsoft.com/office/powerpoint/2010/main" val="1722484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958C72-5D25-4789-B8CE-2C5C7ADF17B2}" type="datetimeFigureOut">
              <a:rPr lang="en-US" smtClean="0"/>
              <a:t>8/9/2021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EEADB0-819D-41EC-9590-44F8BCED15D0}" type="slidenum">
              <a:rPr lang="en-US" smtClean="0"/>
              <a:t>‹#›</a:t>
            </a:fld>
            <a:endParaRPr lang="en-US"/>
          </a:p>
        </p:txBody>
      </p:sp>
    </p:spTree>
    <p:extLst>
      <p:ext uri="{BB962C8B-B14F-4D97-AF65-F5344CB8AC3E}">
        <p14:creationId xmlns:p14="http://schemas.microsoft.com/office/powerpoint/2010/main" val="1844259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958C72-5D25-4789-B8CE-2C5C7ADF17B2}" type="datetimeFigureOut">
              <a:rPr lang="en-US" smtClean="0"/>
              <a:t>8/9/2021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EEADB0-819D-41EC-9590-44F8BCED15D0}" type="slidenum">
              <a:rPr lang="en-US" smtClean="0"/>
              <a:t>‹#›</a:t>
            </a:fld>
            <a:endParaRPr lang="en-US"/>
          </a:p>
        </p:txBody>
      </p:sp>
    </p:spTree>
    <p:extLst>
      <p:ext uri="{BB962C8B-B14F-4D97-AF65-F5344CB8AC3E}">
        <p14:creationId xmlns:p14="http://schemas.microsoft.com/office/powerpoint/2010/main" val="4217114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958C72-5D25-4789-B8CE-2C5C7ADF17B2}" type="datetimeFigureOut">
              <a:rPr lang="en-US" smtClean="0"/>
              <a:t>8/9/2021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EEADB0-819D-41EC-9590-44F8BCED15D0}" type="slidenum">
              <a:rPr lang="en-US" smtClean="0"/>
              <a:t>‹#›</a:t>
            </a:fld>
            <a:endParaRPr lang="en-US"/>
          </a:p>
        </p:txBody>
      </p:sp>
    </p:spTree>
    <p:extLst>
      <p:ext uri="{BB962C8B-B14F-4D97-AF65-F5344CB8AC3E}">
        <p14:creationId xmlns:p14="http://schemas.microsoft.com/office/powerpoint/2010/main" val="3229060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34958C72-5D25-4789-B8CE-2C5C7ADF17B2}" type="datetimeFigureOut">
              <a:rPr lang="en-US" smtClean="0"/>
              <a:t>8/9/2021</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67EEADB0-819D-41EC-9590-44F8BCED15D0}" type="slidenum">
              <a:rPr lang="en-US" smtClean="0"/>
              <a:t>‹#›</a:t>
            </a:fld>
            <a:endParaRPr lang="en-US"/>
          </a:p>
        </p:txBody>
      </p:sp>
    </p:spTree>
    <p:extLst>
      <p:ext uri="{BB962C8B-B14F-4D97-AF65-F5344CB8AC3E}">
        <p14:creationId xmlns:p14="http://schemas.microsoft.com/office/powerpoint/2010/main" val="224979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958C72-5D25-4789-B8CE-2C5C7ADF17B2}" type="datetimeFigureOut">
              <a:rPr lang="en-US" smtClean="0"/>
              <a:t>8/9/2021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EEADB0-819D-41EC-9590-44F8BCED15D0}" type="slidenum">
              <a:rPr lang="en-US" smtClean="0"/>
              <a:t>‹#›</a:t>
            </a:fld>
            <a:endParaRPr lang="en-US"/>
          </a:p>
        </p:txBody>
      </p:sp>
    </p:spTree>
    <p:extLst>
      <p:ext uri="{BB962C8B-B14F-4D97-AF65-F5344CB8AC3E}">
        <p14:creationId xmlns:p14="http://schemas.microsoft.com/office/powerpoint/2010/main" val="4101818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4958C72-5D25-4789-B8CE-2C5C7ADF17B2}" type="datetimeFigureOut">
              <a:rPr lang="en-US" smtClean="0"/>
              <a:t>8/9/2021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EEADB0-819D-41EC-9590-44F8BCED15D0}" type="slidenum">
              <a:rPr lang="en-US" smtClean="0"/>
              <a:t>‹#›</a:t>
            </a:fld>
            <a:endParaRPr lang="en-US"/>
          </a:p>
        </p:txBody>
      </p:sp>
    </p:spTree>
    <p:extLst>
      <p:ext uri="{BB962C8B-B14F-4D97-AF65-F5344CB8AC3E}">
        <p14:creationId xmlns:p14="http://schemas.microsoft.com/office/powerpoint/2010/main" val="1410127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4958C72-5D25-4789-B8CE-2C5C7ADF17B2}" type="datetimeFigureOut">
              <a:rPr lang="en-US" smtClean="0"/>
              <a:t>8/9/2021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EEADB0-819D-41EC-9590-44F8BCED15D0}" type="slidenum">
              <a:rPr lang="en-US" smtClean="0"/>
              <a:t>‹#›</a:t>
            </a:fld>
            <a:endParaRPr lang="en-US"/>
          </a:p>
        </p:txBody>
      </p:sp>
    </p:spTree>
    <p:extLst>
      <p:ext uri="{BB962C8B-B14F-4D97-AF65-F5344CB8AC3E}">
        <p14:creationId xmlns:p14="http://schemas.microsoft.com/office/powerpoint/2010/main" val="676585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958C72-5D25-4789-B8CE-2C5C7ADF17B2}" type="datetimeFigureOut">
              <a:rPr lang="en-US" smtClean="0"/>
              <a:t>8/9/2021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EEADB0-819D-41EC-9590-44F8BCED15D0}" type="slidenum">
              <a:rPr lang="en-US" smtClean="0"/>
              <a:t>‹#›</a:t>
            </a:fld>
            <a:endParaRPr lang="en-US"/>
          </a:p>
        </p:txBody>
      </p:sp>
    </p:spTree>
    <p:extLst>
      <p:ext uri="{BB962C8B-B14F-4D97-AF65-F5344CB8AC3E}">
        <p14:creationId xmlns:p14="http://schemas.microsoft.com/office/powerpoint/2010/main" val="722842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958C72-5D25-4789-B8CE-2C5C7ADF17B2}" type="datetimeFigureOut">
              <a:rPr lang="en-US" smtClean="0"/>
              <a:t>8/9/2021</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67EEADB0-819D-41EC-9590-44F8BCED15D0}" type="slidenum">
              <a:rPr lang="en-US" smtClean="0"/>
              <a:t>‹#›</a:t>
            </a:fld>
            <a:endParaRPr lang="en-US"/>
          </a:p>
        </p:txBody>
      </p:sp>
    </p:spTree>
    <p:extLst>
      <p:ext uri="{BB962C8B-B14F-4D97-AF65-F5344CB8AC3E}">
        <p14:creationId xmlns:p14="http://schemas.microsoft.com/office/powerpoint/2010/main" val="32148662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958C72-5D25-4789-B8CE-2C5C7ADF17B2}" type="datetimeFigureOut">
              <a:rPr lang="en-US" smtClean="0"/>
              <a:t>8/9/2021</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67EEADB0-819D-41EC-9590-44F8BCED15D0}" type="slidenum">
              <a:rPr lang="en-US" smtClean="0"/>
              <a:t>‹#›</a:t>
            </a:fld>
            <a:endParaRPr lang="en-US"/>
          </a:p>
        </p:txBody>
      </p:sp>
    </p:spTree>
    <p:extLst>
      <p:ext uri="{BB962C8B-B14F-4D97-AF65-F5344CB8AC3E}">
        <p14:creationId xmlns:p14="http://schemas.microsoft.com/office/powerpoint/2010/main" val="463160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34958C72-5D25-4789-B8CE-2C5C7ADF17B2}" type="datetimeFigureOut">
              <a:rPr lang="en-US" smtClean="0"/>
              <a:t>8/9/2021</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67EEADB0-819D-41EC-9590-44F8BCED15D0}" type="slidenum">
              <a:rPr lang="en-US" smtClean="0"/>
              <a:t>‹#›</a:t>
            </a:fld>
            <a:endParaRPr lang="en-US"/>
          </a:p>
        </p:txBody>
      </p:sp>
    </p:spTree>
    <p:extLst>
      <p:ext uri="{BB962C8B-B14F-4D97-AF65-F5344CB8AC3E}">
        <p14:creationId xmlns:p14="http://schemas.microsoft.com/office/powerpoint/2010/main" val="273010341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63EAB-AE33-493F-8899-50BDD8B6A7F4}"/>
              </a:ext>
            </a:extLst>
          </p:cNvPr>
          <p:cNvSpPr>
            <a:spLocks noGrp="1"/>
          </p:cNvSpPr>
          <p:nvPr>
            <p:ph type="ctrTitle"/>
          </p:nvPr>
        </p:nvSpPr>
        <p:spPr/>
        <p:txBody>
          <a:bodyPr/>
          <a:lstStyle/>
          <a:p>
            <a:r>
              <a:rPr lang="en-US" dirty="0"/>
              <a:t>Final Project </a:t>
            </a:r>
          </a:p>
        </p:txBody>
      </p:sp>
      <p:sp>
        <p:nvSpPr>
          <p:cNvPr id="3" name="Subtitle 2">
            <a:extLst>
              <a:ext uri="{FF2B5EF4-FFF2-40B4-BE49-F238E27FC236}">
                <a16:creationId xmlns:a16="http://schemas.microsoft.com/office/drawing/2014/main" id="{61B5A619-AAFC-4D08-8328-AF83031D3748}"/>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5111151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ADD72-F3F9-40E1-B45D-C1BF57B253AD}"/>
              </a:ext>
            </a:extLst>
          </p:cNvPr>
          <p:cNvSpPr>
            <a:spLocks noGrp="1"/>
          </p:cNvSpPr>
          <p:nvPr>
            <p:ph type="title"/>
          </p:nvPr>
        </p:nvSpPr>
        <p:spPr/>
        <p:txBody>
          <a:bodyPr>
            <a:normAutofit/>
          </a:bodyPr>
          <a:lstStyle/>
          <a:p>
            <a:pPr algn="ctr"/>
            <a:r>
              <a:rPr lang="en-US" sz="44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Section 3:  CURRENT ISSUES:</a:t>
            </a:r>
            <a:br>
              <a:rPr lang="en-US" sz="44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936A6F20-B180-45D3-B346-A8806E936EDA}"/>
              </a:ext>
            </a:extLst>
          </p:cNvPr>
          <p:cNvSpPr>
            <a:spLocks noGrp="1"/>
          </p:cNvSpPr>
          <p:nvPr>
            <p:ph idx="1"/>
          </p:nvPr>
        </p:nvSpPr>
        <p:spPr/>
        <p:txBody>
          <a:bodyPr/>
          <a:lstStyle/>
          <a:p>
            <a:pPr marR="0" indent="0">
              <a:lnSpc>
                <a:spcPct val="115000"/>
              </a:lnSpc>
              <a:spcBef>
                <a:spcPts val="0"/>
              </a:spcBef>
              <a:spcAft>
                <a:spcPts val="0"/>
              </a:spcAft>
              <a:buNone/>
            </a:pPr>
            <a:r>
              <a:rPr lang="en-US"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Question:</a:t>
            </a:r>
          </a:p>
          <a:p>
            <a:pPr marL="0" marR="0" lvl="0" indent="0">
              <a:lnSpc>
                <a:spcPct val="115000"/>
              </a:lnSpc>
              <a:spcBef>
                <a:spcPts val="0"/>
              </a:spcBef>
              <a:spcAft>
                <a:spcPts val="1000"/>
              </a:spcAft>
              <a:buNone/>
            </a:pPr>
            <a:r>
              <a:rPr lang="en-US" dirty="0">
                <a:effectLst/>
                <a:latin typeface="Calibri" panose="020F0502020204030204" pitchFamily="34" charset="0"/>
                <a:ea typeface="Calibri" panose="020F0502020204030204" pitchFamily="34" charset="0"/>
                <a:cs typeface="Calibri" panose="020F0502020204030204" pitchFamily="34" charset="0"/>
              </a:rPr>
              <a:t>4.  List and discuss three issues of the case (Issues are threats or unexploited opportunities.  These issues can be found in any of the chapter topics.  Issues may also be “unexploited opportunities”.   </a:t>
            </a:r>
            <a:r>
              <a:rPr lang="en-US" dirty="0">
                <a:latin typeface="Calibri" panose="020F0502020204030204" pitchFamily="34" charset="0"/>
                <a:ea typeface="Calibri" panose="020F0502020204030204" pitchFamily="34" charset="0"/>
                <a:cs typeface="Calibri" panose="020F0502020204030204" pitchFamily="34" charset="0"/>
              </a:rPr>
              <a:t>Complete a General Environmental Factors Chart, </a:t>
            </a:r>
            <a:r>
              <a:rPr lang="en-US" dirty="0">
                <a:effectLst/>
                <a:latin typeface="Calibri" panose="020F0502020204030204" pitchFamily="34" charset="0"/>
                <a:ea typeface="Calibri" panose="020F0502020204030204" pitchFamily="34" charset="0"/>
                <a:cs typeface="Calibri" panose="020F0502020204030204" pitchFamily="34" charset="0"/>
              </a:rPr>
              <a:t>Porters Five Forces analysis and a Barriers to Entry Chart </a:t>
            </a:r>
            <a:r>
              <a:rPr lang="en-US" dirty="0">
                <a:latin typeface="Calibri" panose="020F0502020204030204" pitchFamily="34" charset="0"/>
                <a:ea typeface="Calibri" panose="020F0502020204030204" pitchFamily="34" charset="0"/>
                <a:cs typeface="Calibri" panose="020F0502020204030204" pitchFamily="34" charset="0"/>
              </a:rPr>
              <a:t>as per the</a:t>
            </a:r>
            <a:r>
              <a:rPr lang="en-US" dirty="0">
                <a:effectLst/>
                <a:latin typeface="Calibri" panose="020F0502020204030204" pitchFamily="34" charset="0"/>
                <a:ea typeface="Calibri" panose="020F0502020204030204" pitchFamily="34" charset="0"/>
                <a:cs typeface="Calibri" panose="020F0502020204030204" pitchFamily="34" charset="0"/>
              </a:rPr>
              <a:t> worksheet to identify potential threats and/or opportunities and include in the Appendix</a:t>
            </a:r>
            <a:r>
              <a:rPr lang="en-US" dirty="0">
                <a:latin typeface="Calibri" panose="020F0502020204030204" pitchFamily="34" charset="0"/>
                <a:ea typeface="Calibri" panose="020F0502020204030204" pitchFamily="34" charset="0"/>
                <a:cs typeface="Calibri" panose="020F0502020204030204" pitchFamily="34" charset="0"/>
              </a:rPr>
              <a:t> F. </a:t>
            </a:r>
            <a:endParaRPr lang="en-US" dirty="0"/>
          </a:p>
        </p:txBody>
      </p:sp>
    </p:spTree>
    <p:extLst>
      <p:ext uri="{BB962C8B-B14F-4D97-AF65-F5344CB8AC3E}">
        <p14:creationId xmlns:p14="http://schemas.microsoft.com/office/powerpoint/2010/main" val="1304767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8360B-F677-45DA-B852-05F86DA41A10}"/>
              </a:ext>
            </a:extLst>
          </p:cNvPr>
          <p:cNvSpPr>
            <a:spLocks noGrp="1"/>
          </p:cNvSpPr>
          <p:nvPr>
            <p:ph type="title"/>
          </p:nvPr>
        </p:nvSpPr>
        <p:spPr/>
        <p:txBody>
          <a:bodyPr>
            <a:normAutofit fontScale="90000"/>
          </a:bodyPr>
          <a:lstStyle/>
          <a:p>
            <a:pPr marL="457200" marR="0" algn="ctr">
              <a:lnSpc>
                <a:spcPct val="115000"/>
              </a:lnSpc>
              <a:spcBef>
                <a:spcPts val="0"/>
              </a:spcBef>
              <a:spcAft>
                <a:spcPts val="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 </a:t>
            </a:r>
            <a:br>
              <a:rPr lang="en-US" sz="4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br>
            <a:r>
              <a:rPr lang="en-US" sz="49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Section 4  </a:t>
            </a:r>
            <a:r>
              <a:rPr lang="en-US" sz="49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NEW STRATEGIC ELEMENTS RECOMMENDATIONS:  </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F29096BC-EA53-4CBA-AB71-658CAB78087C}"/>
              </a:ext>
            </a:extLst>
          </p:cNvPr>
          <p:cNvSpPr>
            <a:spLocks noGrp="1"/>
          </p:cNvSpPr>
          <p:nvPr>
            <p:ph idx="1"/>
          </p:nvPr>
        </p:nvSpPr>
        <p:spPr/>
        <p:txBody>
          <a:bodyPr>
            <a:normAutofit/>
          </a:bodyPr>
          <a:lstStyle/>
          <a:p>
            <a:r>
              <a:rPr lang="en-US" b="1" dirty="0">
                <a:solidFill>
                  <a:srgbClr val="FF0000"/>
                </a:solidFill>
              </a:rPr>
              <a:t>Question</a:t>
            </a:r>
          </a:p>
          <a:p>
            <a:pPr marL="0" indent="0">
              <a:buNone/>
            </a:pPr>
            <a:r>
              <a:rPr lang="en-US" dirty="0">
                <a:latin typeface="Calibri" panose="020F0502020204030204" pitchFamily="34" charset="0"/>
                <a:cs typeface="Calibri" panose="020F0502020204030204" pitchFamily="34" charset="0"/>
              </a:rPr>
              <a:t>5. a</a:t>
            </a:r>
            <a:r>
              <a:rPr lang="en-US" dirty="0">
                <a:effectLst/>
                <a:latin typeface="Calibri" panose="020F0502020204030204" pitchFamily="34" charset="0"/>
                <a:ea typeface="Times New Roman" panose="02020603050405020304" pitchFamily="18" charset="0"/>
                <a:cs typeface="Calibri" panose="020F0502020204030204" pitchFamily="34" charset="0"/>
              </a:rPr>
              <a:t>.  List and discuss your new STRATEGIC ELEMENTS ( ACTIVITIES/ACTIONS) that must SOLVE each of  the 3 problem issues of the case.  Use the same list of Actions as per Question # 1.   Please refer to the following as a guide.</a:t>
            </a:r>
            <a:endParaRPr lang="en-US" dirty="0">
              <a:effectLst/>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i="1" dirty="0">
                <a:effectLst/>
                <a:latin typeface="Calibri" panose="020F0502020204030204" pitchFamily="34" charset="0"/>
                <a:ea typeface="Calibri" panose="020F0502020204030204" pitchFamily="34" charset="0"/>
                <a:cs typeface="Calibri" panose="020F0502020204030204" pitchFamily="34" charset="0"/>
              </a:rPr>
              <a:t>“Strategy is about performing different activities from rivals’ or performing similar activities in different ways not better ways. If you only perform activities better than others will soon adapt and adopt to your activities and either match or surpass you.  You will in turn adapt and adopt and the cycle will continue without any clear winner. Strategy is a coordinated set of activities ( actions) that managers take in order to outperform competition and achieve superior profitability that is sustainable.”</a:t>
            </a:r>
          </a:p>
          <a:p>
            <a:pPr marL="0" indent="0">
              <a:buNone/>
            </a:pPr>
            <a:endParaRPr lang="en-US" b="1" dirty="0"/>
          </a:p>
        </p:txBody>
      </p:sp>
    </p:spTree>
    <p:extLst>
      <p:ext uri="{BB962C8B-B14F-4D97-AF65-F5344CB8AC3E}">
        <p14:creationId xmlns:p14="http://schemas.microsoft.com/office/powerpoint/2010/main" val="3152959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84032-5C85-4702-844E-4AEEA30F2306}"/>
              </a:ext>
            </a:extLst>
          </p:cNvPr>
          <p:cNvSpPr>
            <a:spLocks noGrp="1"/>
          </p:cNvSpPr>
          <p:nvPr>
            <p:ph type="title"/>
          </p:nvPr>
        </p:nvSpPr>
        <p:spPr/>
        <p:txBody>
          <a:bodyPr>
            <a:normAutofit/>
          </a:bodyPr>
          <a:lstStyle/>
          <a:p>
            <a:pPr algn="ctr"/>
            <a:r>
              <a:rPr lang="en-US" sz="4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Section 4  </a:t>
            </a:r>
            <a:r>
              <a:rPr lang="en-US" sz="4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NEW STRATEGIC ELEMENTS RECOMMENDATIONS:</a:t>
            </a:r>
            <a:endParaRPr lang="en-US" sz="4400" dirty="0">
              <a:solidFill>
                <a:schemeClr val="tx1"/>
              </a:solidFill>
            </a:endParaRPr>
          </a:p>
        </p:txBody>
      </p:sp>
      <p:sp>
        <p:nvSpPr>
          <p:cNvPr id="3" name="Content Placeholder 2">
            <a:extLst>
              <a:ext uri="{FF2B5EF4-FFF2-40B4-BE49-F238E27FC236}">
                <a16:creationId xmlns:a16="http://schemas.microsoft.com/office/drawing/2014/main" id="{B0F10DA1-CED4-4ED5-A44D-F396199278CE}"/>
              </a:ext>
            </a:extLst>
          </p:cNvPr>
          <p:cNvSpPr>
            <a:spLocks noGrp="1"/>
          </p:cNvSpPr>
          <p:nvPr>
            <p:ph idx="1"/>
          </p:nvPr>
        </p:nvSpPr>
        <p:spPr/>
        <p:txBody>
          <a:bodyPr/>
          <a:lstStyle/>
          <a:p>
            <a:pPr marR="0" indent="0">
              <a:spcBef>
                <a:spcPts val="0"/>
              </a:spcBef>
              <a:spcAft>
                <a:spcPts val="0"/>
              </a:spcAft>
              <a:buNone/>
            </a:pPr>
            <a:r>
              <a:rPr lang="en-US" sz="2800" dirty="0">
                <a:latin typeface="Calibri" panose="020F0502020204030204" pitchFamily="34" charset="0"/>
                <a:cs typeface="Calibri" panose="020F0502020204030204" pitchFamily="34" charset="0"/>
              </a:rPr>
              <a:t>5. b. </a:t>
            </a:r>
            <a:r>
              <a:rPr lang="en-US" sz="28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2800" dirty="0">
                <a:effectLst/>
                <a:latin typeface="Calibri" panose="020F0502020204030204" pitchFamily="34" charset="0"/>
                <a:ea typeface="Calibri" panose="020F0502020204030204" pitchFamily="34" charset="0"/>
                <a:cs typeface="Calibri" panose="020F0502020204030204" pitchFamily="34" charset="0"/>
              </a:rPr>
              <a:t>How the firm can use these new strategic recommendations to mitigate the threats and/or capitalize on the opportunities?        ( Chapter 2) </a:t>
            </a:r>
          </a:p>
          <a:p>
            <a:endParaRPr lang="en-US" dirty="0"/>
          </a:p>
        </p:txBody>
      </p:sp>
    </p:spTree>
    <p:extLst>
      <p:ext uri="{BB962C8B-B14F-4D97-AF65-F5344CB8AC3E}">
        <p14:creationId xmlns:p14="http://schemas.microsoft.com/office/powerpoint/2010/main" val="2486316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682BD-5A0F-40F9-98CE-EEFA951FB8F4}"/>
              </a:ext>
            </a:extLst>
          </p:cNvPr>
          <p:cNvSpPr>
            <a:spLocks noGrp="1"/>
          </p:cNvSpPr>
          <p:nvPr>
            <p:ph type="title"/>
          </p:nvPr>
        </p:nvSpPr>
        <p:spPr/>
        <p:txBody>
          <a:bodyPr>
            <a:normAutofit/>
          </a:bodyPr>
          <a:lstStyle/>
          <a:p>
            <a:r>
              <a:rPr lang="en-US" sz="4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Section 4  </a:t>
            </a:r>
            <a:r>
              <a:rPr lang="en-US" sz="4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NEW STRATEGIC ELEMENTS RECOMMENDATIONS:</a:t>
            </a:r>
            <a:endParaRPr lang="en-US" sz="4400" dirty="0">
              <a:solidFill>
                <a:schemeClr val="tx1"/>
              </a:solidFill>
            </a:endParaRPr>
          </a:p>
        </p:txBody>
      </p:sp>
      <p:sp>
        <p:nvSpPr>
          <p:cNvPr id="3" name="Content Placeholder 2">
            <a:extLst>
              <a:ext uri="{FF2B5EF4-FFF2-40B4-BE49-F238E27FC236}">
                <a16:creationId xmlns:a16="http://schemas.microsoft.com/office/drawing/2014/main" id="{104B28F1-3B75-4335-9976-AA80858D08DF}"/>
              </a:ext>
            </a:extLst>
          </p:cNvPr>
          <p:cNvSpPr>
            <a:spLocks noGrp="1"/>
          </p:cNvSpPr>
          <p:nvPr>
            <p:ph idx="1"/>
          </p:nvPr>
        </p:nvSpPr>
        <p:spPr/>
        <p:txBody>
          <a:bodyPr/>
          <a:lstStyle/>
          <a:p>
            <a:pPr marL="0" indent="0">
              <a:buNone/>
            </a:pPr>
            <a:r>
              <a:rPr lang="en-US" sz="3200" dirty="0">
                <a:effectLst/>
                <a:latin typeface="Calibri" panose="020F0502020204030204" pitchFamily="34" charset="0"/>
                <a:ea typeface="Calibri" panose="020F0502020204030204" pitchFamily="34" charset="0"/>
                <a:cs typeface="Calibri" panose="020F0502020204030204" pitchFamily="34" charset="0"/>
              </a:rPr>
              <a:t>5. c.  </a:t>
            </a:r>
            <a:r>
              <a:rPr lang="en-US" sz="2800" dirty="0">
                <a:effectLst/>
                <a:latin typeface="Calibri" panose="020F0502020204030204" pitchFamily="34" charset="0"/>
                <a:ea typeface="Calibri" panose="020F0502020204030204" pitchFamily="34" charset="0"/>
                <a:cs typeface="Calibri" panose="020F0502020204030204" pitchFamily="34" charset="0"/>
              </a:rPr>
              <a:t>Do the new strategic elements change the overall  business, corporate, and/or global strategies you stated in Question # 3 and if so which ones?  </a:t>
            </a:r>
            <a:endParaRPr lang="en-US" sz="2800" dirty="0"/>
          </a:p>
        </p:txBody>
      </p:sp>
    </p:spTree>
    <p:extLst>
      <p:ext uri="{BB962C8B-B14F-4D97-AF65-F5344CB8AC3E}">
        <p14:creationId xmlns:p14="http://schemas.microsoft.com/office/powerpoint/2010/main" val="2991473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010B1-7E62-4730-8CA3-128A55B6F8B3}"/>
              </a:ext>
            </a:extLst>
          </p:cNvPr>
          <p:cNvSpPr>
            <a:spLocks noGrp="1"/>
          </p:cNvSpPr>
          <p:nvPr>
            <p:ph type="title"/>
          </p:nvPr>
        </p:nvSpPr>
        <p:spPr/>
        <p:txBody>
          <a:bodyPr>
            <a:normAutofit/>
          </a:bodyPr>
          <a:lstStyle/>
          <a:p>
            <a:pPr algn="ctr"/>
            <a:r>
              <a:rPr lang="en-US" sz="4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Section 4  </a:t>
            </a:r>
            <a:r>
              <a:rPr lang="en-US" sz="44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NEW STRATEGIC ELEMENTS RECOMMENDATIONS:</a:t>
            </a:r>
            <a:endParaRPr lang="en-US" sz="4400" dirty="0">
              <a:solidFill>
                <a:schemeClr val="tx1"/>
              </a:solidFill>
            </a:endParaRPr>
          </a:p>
        </p:txBody>
      </p:sp>
      <p:sp>
        <p:nvSpPr>
          <p:cNvPr id="3" name="Content Placeholder 2">
            <a:extLst>
              <a:ext uri="{FF2B5EF4-FFF2-40B4-BE49-F238E27FC236}">
                <a16:creationId xmlns:a16="http://schemas.microsoft.com/office/drawing/2014/main" id="{734ABE59-7688-4A6D-B9DC-E52C9BFC595C}"/>
              </a:ext>
            </a:extLst>
          </p:cNvPr>
          <p:cNvSpPr>
            <a:spLocks noGrp="1"/>
          </p:cNvSpPr>
          <p:nvPr>
            <p:ph idx="1"/>
          </p:nvPr>
        </p:nvSpPr>
        <p:spPr/>
        <p:txBody>
          <a:bodyPr/>
          <a:lstStyle/>
          <a:p>
            <a:pPr marL="0" indent="0">
              <a:buNone/>
            </a:pPr>
            <a:r>
              <a:rPr lang="en-US" sz="2800" dirty="0">
                <a:latin typeface="Calibri" panose="020F0502020204030204" pitchFamily="34" charset="0"/>
                <a:cs typeface="Calibri" panose="020F0502020204030204" pitchFamily="34" charset="0"/>
              </a:rPr>
              <a:t>5. d. </a:t>
            </a:r>
            <a:r>
              <a:rPr lang="en-US" sz="2800" dirty="0">
                <a:effectLst/>
                <a:latin typeface="Calibri" panose="020F0502020204030204" pitchFamily="34" charset="0"/>
                <a:ea typeface="Calibri" panose="020F0502020204030204" pitchFamily="34" charset="0"/>
                <a:cs typeface="Calibri" panose="020F0502020204030204" pitchFamily="34" charset="0"/>
              </a:rPr>
              <a:t>How will the new elements help the company achieve a sustainable competitive advantage, i.e., what part of the VRIN has changed?  </a:t>
            </a:r>
          </a:p>
          <a:p>
            <a:pPr marL="0" indent="0">
              <a:buNone/>
            </a:pPr>
            <a:endParaRPr lang="en-US" dirty="0"/>
          </a:p>
        </p:txBody>
      </p:sp>
    </p:spTree>
    <p:extLst>
      <p:ext uri="{BB962C8B-B14F-4D97-AF65-F5344CB8AC3E}">
        <p14:creationId xmlns:p14="http://schemas.microsoft.com/office/powerpoint/2010/main" val="2792877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B3DF8-603F-42E7-BAE9-EFDA91776784}"/>
              </a:ext>
            </a:extLst>
          </p:cNvPr>
          <p:cNvSpPr>
            <a:spLocks noGrp="1"/>
          </p:cNvSpPr>
          <p:nvPr>
            <p:ph type="title"/>
          </p:nvPr>
        </p:nvSpPr>
        <p:spPr/>
        <p:txBody>
          <a:bodyPr>
            <a:normAutofit/>
          </a:bodyPr>
          <a:lstStyle/>
          <a:p>
            <a:pPr algn="ctr"/>
            <a:r>
              <a:rPr lang="en-US" sz="44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SECTION 5:  </a:t>
            </a:r>
            <a:r>
              <a:rPr lang="en-US" sz="4400" b="1"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APPENDIces</a:t>
            </a:r>
            <a:r>
              <a:rPr lang="en-US" sz="44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A-F</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94D85B7B-B0FC-496F-BC97-DAF342DA97A9}"/>
              </a:ext>
            </a:extLst>
          </p:cNvPr>
          <p:cNvSpPr>
            <a:spLocks noGrp="1"/>
          </p:cNvSpPr>
          <p:nvPr>
            <p:ph idx="1"/>
          </p:nvPr>
        </p:nvSpPr>
        <p:spPr/>
        <p:txBody>
          <a:bodyPr>
            <a:normAutofit fontScale="92500" lnSpcReduction="20000"/>
          </a:bodyPr>
          <a:lstStyle/>
          <a:p>
            <a:r>
              <a:rPr lang="en-US" sz="2800" dirty="0">
                <a:effectLst/>
                <a:latin typeface="Calibri" panose="020F0502020204030204" pitchFamily="34" charset="0"/>
                <a:ea typeface="Calibri" panose="020F0502020204030204" pitchFamily="34" charset="0"/>
                <a:cs typeface="Calibri" panose="020F0502020204030204" pitchFamily="34" charset="0"/>
              </a:rPr>
              <a:t> Appendix A:  Reference the page numbers from the 10k for your 10 quotes and place the page number in parenthesis in the body of your report.</a:t>
            </a:r>
          </a:p>
          <a:p>
            <a:r>
              <a:rPr lang="en-US" sz="2800" dirty="0">
                <a:latin typeface="Calibri" panose="020F0502020204030204" pitchFamily="34" charset="0"/>
                <a:ea typeface="Calibri" panose="020F0502020204030204" pitchFamily="34" charset="0"/>
                <a:cs typeface="Calibri" panose="020F0502020204030204" pitchFamily="34" charset="0"/>
              </a:rPr>
              <a:t>Appendix B:  Cite any additional references you used </a:t>
            </a:r>
          </a:p>
          <a:p>
            <a:r>
              <a:rPr lang="en-US" sz="2800" dirty="0">
                <a:effectLst/>
                <a:latin typeface="Calibri" panose="020F0502020204030204" pitchFamily="34" charset="0"/>
                <a:ea typeface="Calibri" panose="020F0502020204030204" pitchFamily="34" charset="0"/>
                <a:cs typeface="Calibri" panose="020F0502020204030204" pitchFamily="34" charset="0"/>
              </a:rPr>
              <a:t>Appendix C:  Value-C</a:t>
            </a:r>
            <a:r>
              <a:rPr lang="en-US" sz="2800" dirty="0">
                <a:latin typeface="Calibri" panose="020F0502020204030204" pitchFamily="34" charset="0"/>
                <a:ea typeface="Calibri" panose="020F0502020204030204" pitchFamily="34" charset="0"/>
                <a:cs typeface="Calibri" panose="020F0502020204030204" pitchFamily="34" charset="0"/>
              </a:rPr>
              <a:t>hain Chart </a:t>
            </a:r>
          </a:p>
          <a:p>
            <a:r>
              <a:rPr lang="en-US" sz="2800" dirty="0">
                <a:effectLst/>
                <a:latin typeface="Calibri" panose="020F0502020204030204" pitchFamily="34" charset="0"/>
                <a:ea typeface="Calibri" panose="020F0502020204030204" pitchFamily="34" charset="0"/>
                <a:cs typeface="Calibri" panose="020F0502020204030204" pitchFamily="34" charset="0"/>
              </a:rPr>
              <a:t>Appendix D:  Resources and Capabilities Chart</a:t>
            </a:r>
          </a:p>
          <a:p>
            <a:r>
              <a:rPr lang="en-US" sz="2800" dirty="0">
                <a:effectLst/>
                <a:latin typeface="Calibri" panose="020F0502020204030204" pitchFamily="34" charset="0"/>
                <a:ea typeface="Calibri" panose="020F0502020204030204" pitchFamily="34" charset="0"/>
                <a:cs typeface="Calibri" panose="020F0502020204030204" pitchFamily="34" charset="0"/>
              </a:rPr>
              <a:t>Appendix E:  VRIN Chart </a:t>
            </a:r>
            <a:endParaRPr lang="en-US" sz="2800" dirty="0">
              <a:latin typeface="Calibri" panose="020F0502020204030204" pitchFamily="34" charset="0"/>
              <a:ea typeface="Calibri" panose="020F0502020204030204" pitchFamily="34" charset="0"/>
              <a:cs typeface="Calibri" panose="020F0502020204030204" pitchFamily="34" charset="0"/>
            </a:endParaRPr>
          </a:p>
          <a:p>
            <a:r>
              <a:rPr lang="en-US" sz="2800" dirty="0">
                <a:effectLst/>
                <a:latin typeface="Calibri" panose="020F0502020204030204" pitchFamily="34" charset="0"/>
                <a:ea typeface="Calibri" panose="020F0502020204030204" pitchFamily="34" charset="0"/>
                <a:cs typeface="Calibri" panose="020F0502020204030204" pitchFamily="34" charset="0"/>
              </a:rPr>
              <a:t>Appendix F:  </a:t>
            </a:r>
            <a:r>
              <a:rPr lang="en-US" sz="2800" dirty="0">
                <a:latin typeface="Calibri" panose="020F0502020204030204" pitchFamily="34" charset="0"/>
                <a:ea typeface="Calibri" panose="020F0502020204030204" pitchFamily="34" charset="0"/>
                <a:cs typeface="Calibri" panose="020F0502020204030204" pitchFamily="34" charset="0"/>
              </a:rPr>
              <a:t>General Environmental Factors Analysis</a:t>
            </a:r>
            <a:endParaRPr lang="en-US" sz="2800" dirty="0">
              <a:effectLst/>
              <a:latin typeface="Calibri" panose="020F0502020204030204" pitchFamily="34" charset="0"/>
              <a:ea typeface="Calibri" panose="020F0502020204030204" pitchFamily="34" charset="0"/>
              <a:cs typeface="Calibri" panose="020F0502020204030204" pitchFamily="34" charset="0"/>
            </a:endParaRPr>
          </a:p>
          <a:p>
            <a:r>
              <a:rPr lang="en-US" sz="2800" dirty="0">
                <a:latin typeface="Calibri" panose="020F0502020204030204" pitchFamily="34" charset="0"/>
                <a:ea typeface="Calibri" panose="020F0502020204030204" pitchFamily="34" charset="0"/>
                <a:cs typeface="Calibri" panose="020F0502020204030204" pitchFamily="34" charset="0"/>
              </a:rPr>
              <a:t>                       Porters Five Forces Analysis</a:t>
            </a:r>
          </a:p>
          <a:p>
            <a:r>
              <a:rPr lang="en-US" sz="2800" dirty="0">
                <a:latin typeface="Calibri" panose="020F0502020204030204" pitchFamily="34" charset="0"/>
                <a:ea typeface="Calibri" panose="020F0502020204030204" pitchFamily="34" charset="0"/>
                <a:cs typeface="Calibri" panose="020F0502020204030204" pitchFamily="34" charset="0"/>
              </a:rPr>
              <a:t>                       Barriers to </a:t>
            </a:r>
            <a:r>
              <a:rPr lang="en-US" sz="2800">
                <a:latin typeface="Calibri" panose="020F0502020204030204" pitchFamily="34" charset="0"/>
                <a:ea typeface="Calibri" panose="020F0502020204030204" pitchFamily="34" charset="0"/>
                <a:cs typeface="Calibri" panose="020F0502020204030204" pitchFamily="34" charset="0"/>
              </a:rPr>
              <a:t>Entry Chart                  </a:t>
            </a:r>
            <a:endParaRPr lang="en-US" sz="28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535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42590-E444-44E0-BB4A-2EAD0B7D172F}"/>
              </a:ext>
            </a:extLst>
          </p:cNvPr>
          <p:cNvSpPr>
            <a:spLocks noGrp="1"/>
          </p:cNvSpPr>
          <p:nvPr>
            <p:ph type="title"/>
          </p:nvPr>
        </p:nvSpPr>
        <p:spPr/>
        <p:txBody>
          <a:bodyPr/>
          <a:lstStyle/>
          <a:p>
            <a:r>
              <a:rPr lang="en-US" dirty="0"/>
              <a:t>10K Sections for Sources of Information</a:t>
            </a:r>
          </a:p>
        </p:txBody>
      </p:sp>
      <p:sp>
        <p:nvSpPr>
          <p:cNvPr id="3" name="Content Placeholder 2">
            <a:extLst>
              <a:ext uri="{FF2B5EF4-FFF2-40B4-BE49-F238E27FC236}">
                <a16:creationId xmlns:a16="http://schemas.microsoft.com/office/drawing/2014/main" id="{57EB9E19-61B1-4A03-8941-5C8E31D98BE1}"/>
              </a:ext>
            </a:extLst>
          </p:cNvPr>
          <p:cNvSpPr>
            <a:spLocks noGrp="1"/>
          </p:cNvSpPr>
          <p:nvPr>
            <p:ph idx="1"/>
          </p:nvPr>
        </p:nvSpPr>
        <p:spPr/>
        <p:txBody>
          <a:bodyPr>
            <a:normAutofit/>
          </a:bodyPr>
          <a:lstStyle/>
          <a:p>
            <a:r>
              <a:rPr lang="en-US" dirty="0"/>
              <a:t>If you'd like to compare the relevant sections of the Apple 10K to your company project, I compiled a list of sections that has the most important information for our purposes.</a:t>
            </a:r>
          </a:p>
          <a:p>
            <a:r>
              <a:rPr lang="en-US" dirty="0">
                <a:effectLst/>
                <a:latin typeface="Arial" panose="020B0604020202020204" pitchFamily="34" charset="0"/>
              </a:rPr>
              <a:t>Item 1,1A,2,3 Business pages 1-15</a:t>
            </a:r>
            <a:endParaRPr lang="en-US" dirty="0"/>
          </a:p>
          <a:p>
            <a:r>
              <a:rPr lang="en-US" dirty="0">
                <a:effectLst/>
                <a:latin typeface="Arial" panose="020B0604020202020204" pitchFamily="34" charset="0"/>
              </a:rPr>
              <a:t>Item 7 page 20-27</a:t>
            </a:r>
            <a:endParaRPr lang="en-US" dirty="0"/>
          </a:p>
          <a:p>
            <a:r>
              <a:rPr lang="en-US" dirty="0">
                <a:effectLst/>
                <a:latin typeface="Arial" panose="020B0604020202020204" pitchFamily="34" charset="0"/>
              </a:rPr>
              <a:t>Item 7A pages 28-29</a:t>
            </a:r>
            <a:endParaRPr lang="en-US" dirty="0"/>
          </a:p>
          <a:p>
            <a:r>
              <a:rPr lang="en-US" dirty="0">
                <a:effectLst/>
                <a:latin typeface="Arial" panose="020B0604020202020204" pitchFamily="34" charset="0"/>
              </a:rPr>
              <a:t>Note 1 page 37 Plant, property, and </a:t>
            </a:r>
            <a:r>
              <a:rPr lang="en-US" dirty="0" err="1">
                <a:effectLst/>
                <a:latin typeface="Arial" panose="020B0604020202020204" pitchFamily="34" charset="0"/>
              </a:rPr>
              <a:t>equipement</a:t>
            </a:r>
            <a:endParaRPr lang="en-US" dirty="0"/>
          </a:p>
          <a:p>
            <a:r>
              <a:rPr lang="en-US" dirty="0">
                <a:effectLst/>
                <a:latin typeface="Arial" panose="020B0604020202020204" pitchFamily="34" charset="0"/>
              </a:rPr>
              <a:t>Note 9 page 51 Benefit plans</a:t>
            </a:r>
            <a:endParaRPr lang="en-US" dirty="0"/>
          </a:p>
          <a:p>
            <a:r>
              <a:rPr lang="en-US" dirty="0">
                <a:effectLst/>
                <a:latin typeface="Arial" panose="020B0604020202020204" pitchFamily="34" charset="0"/>
              </a:rPr>
              <a:t>Note 10 page 53 Sources of supply of materials</a:t>
            </a:r>
            <a:endParaRPr lang="en-US" dirty="0"/>
          </a:p>
          <a:p>
            <a:r>
              <a:rPr lang="en-US" dirty="0">
                <a:effectLst/>
                <a:latin typeface="Arial" panose="020B0604020202020204" pitchFamily="34" charset="0"/>
              </a:rPr>
              <a:t>Note 11 page 55 Segment Info and </a:t>
            </a:r>
            <a:r>
              <a:rPr lang="en-US" dirty="0" err="1">
                <a:effectLst/>
                <a:latin typeface="Arial" panose="020B0604020202020204" pitchFamily="34" charset="0"/>
              </a:rPr>
              <a:t>Geog</a:t>
            </a:r>
            <a:r>
              <a:rPr lang="en-US" dirty="0">
                <a:effectLst/>
                <a:latin typeface="Arial" panose="020B0604020202020204" pitchFamily="34" charset="0"/>
              </a:rPr>
              <a:t> Data</a:t>
            </a:r>
            <a:endParaRPr lang="en-US" dirty="0"/>
          </a:p>
          <a:p>
            <a:endParaRPr lang="en-US" dirty="0"/>
          </a:p>
        </p:txBody>
      </p:sp>
    </p:spTree>
    <p:extLst>
      <p:ext uri="{BB962C8B-B14F-4D97-AF65-F5344CB8AC3E}">
        <p14:creationId xmlns:p14="http://schemas.microsoft.com/office/powerpoint/2010/main" val="19933217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1FFC7-9F28-48C8-B083-2545ADB572ED}"/>
              </a:ext>
            </a:extLst>
          </p:cNvPr>
          <p:cNvSpPr>
            <a:spLocks noGrp="1"/>
          </p:cNvSpPr>
          <p:nvPr>
            <p:ph type="title"/>
          </p:nvPr>
        </p:nvSpPr>
        <p:spPr/>
        <p:txBody>
          <a:bodyPr>
            <a:normAutofit fontScale="90000"/>
          </a:bodyPr>
          <a:lstStyle/>
          <a:p>
            <a:pPr marL="0" marR="0" algn="ctr">
              <a:lnSpc>
                <a:spcPct val="107000"/>
              </a:lnSpc>
              <a:spcBef>
                <a:spcPts val="0"/>
              </a:spcBef>
              <a:spcAft>
                <a:spcPts val="800"/>
              </a:spcAft>
            </a:pPr>
            <a:r>
              <a:rPr lang="en-US" sz="3100" b="1" dirty="0">
                <a:effectLst/>
                <a:latin typeface="Calibri" panose="020F0502020204030204" pitchFamily="34" charset="0"/>
                <a:ea typeface="Calibri" panose="020F0502020204030204" pitchFamily="34" charset="0"/>
                <a:cs typeface="Times New Roman" panose="02020603050405020304" pitchFamily="18" charset="0"/>
              </a:rPr>
              <a:t>Individual Final Presentation</a:t>
            </a:r>
            <a:br>
              <a:rPr lang="en-US" sz="3100" dirty="0">
                <a:effectLst/>
                <a:latin typeface="Calibri" panose="020F0502020204030204" pitchFamily="34" charset="0"/>
                <a:ea typeface="Calibri" panose="020F0502020204030204" pitchFamily="34" charset="0"/>
                <a:cs typeface="Times New Roman" panose="02020603050405020304" pitchFamily="18" charset="0"/>
              </a:rPr>
            </a:br>
            <a:r>
              <a:rPr lang="en-US" sz="3100" b="1" dirty="0">
                <a:latin typeface="Calibri" panose="020F0502020204030204" pitchFamily="34" charset="0"/>
                <a:ea typeface="Calibri" panose="020F0502020204030204" pitchFamily="34" charset="0"/>
                <a:cs typeface="Times New Roman" panose="02020603050405020304" pitchFamily="18" charset="0"/>
              </a:rPr>
              <a:t>2</a:t>
            </a:r>
            <a:r>
              <a:rPr lang="en-US" sz="3100" b="1" dirty="0">
                <a:effectLst/>
                <a:latin typeface="Calibri" panose="020F0502020204030204" pitchFamily="34" charset="0"/>
                <a:ea typeface="Calibri" panose="020F0502020204030204" pitchFamily="34" charset="0"/>
                <a:cs typeface="Times New Roman" panose="02020603050405020304" pitchFamily="18" charset="0"/>
              </a:rPr>
              <a:t> slide</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4998F770-BA42-4264-BE80-C52489EDC536}"/>
              </a:ext>
            </a:extLst>
          </p:cNvPr>
          <p:cNvSpPr>
            <a:spLocks noGrp="1"/>
          </p:cNvSpPr>
          <p:nvPr>
            <p:ph idx="1"/>
          </p:nvPr>
        </p:nvSpPr>
        <p:spPr/>
        <p:txBody>
          <a:bodyPr/>
          <a:lstStyle/>
          <a:p>
            <a:r>
              <a:rPr lang="en-US" b="1" dirty="0"/>
              <a:t>SLIDE 1:  YOUR NAME AND PHOTO</a:t>
            </a:r>
          </a:p>
          <a:p>
            <a:pPr marL="0" marR="0">
              <a:lnSpc>
                <a:spcPct val="107000"/>
              </a:lnSpc>
              <a:spcBef>
                <a:spcPts val="0"/>
              </a:spcBef>
              <a:spcAft>
                <a:spcPts val="800"/>
              </a:spcAft>
            </a:pPr>
            <a:r>
              <a:rPr lang="en-US" b="1" dirty="0"/>
              <a:t>SLIDE 2:  </a:t>
            </a:r>
            <a:r>
              <a:rPr lang="en-US" b="1" dirty="0">
                <a:effectLst/>
                <a:latin typeface="Calibri" panose="020F0502020204030204" pitchFamily="34" charset="0"/>
                <a:ea typeface="Calibri" panose="020F0502020204030204" pitchFamily="34" charset="0"/>
                <a:cs typeface="Times New Roman" panose="02020603050405020304" pitchFamily="18" charset="0"/>
              </a:rPr>
              <a:t>Bullet points how the company fulfills the definition of “ Strategy” by listing the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different activities from rivals’ or performing similar activities in different ways not better ways from slide 5a.</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131348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12A06-F0D4-4B98-B6C3-EFB9AAB990E8}"/>
              </a:ext>
            </a:extLst>
          </p:cNvPr>
          <p:cNvSpPr>
            <a:spLocks noGrp="1"/>
          </p:cNvSpPr>
          <p:nvPr>
            <p:ph type="title"/>
          </p:nvPr>
        </p:nvSpPr>
        <p:spPr/>
        <p:txBody>
          <a:bodyPr/>
          <a:lstStyle/>
          <a:p>
            <a:pPr algn="ctr"/>
            <a:r>
              <a:rPr lang="en-US" dirty="0"/>
              <a:t>Individual Final Written case project</a:t>
            </a:r>
          </a:p>
        </p:txBody>
      </p:sp>
      <p:sp>
        <p:nvSpPr>
          <p:cNvPr id="3" name="Content Placeholder 2">
            <a:extLst>
              <a:ext uri="{FF2B5EF4-FFF2-40B4-BE49-F238E27FC236}">
                <a16:creationId xmlns:a16="http://schemas.microsoft.com/office/drawing/2014/main" id="{8034ECEB-5836-49B1-B67C-F2486A105B79}"/>
              </a:ext>
            </a:extLst>
          </p:cNvPr>
          <p:cNvSpPr>
            <a:spLocks noGrp="1"/>
          </p:cNvSpPr>
          <p:nvPr>
            <p:ph idx="1"/>
          </p:nvPr>
        </p:nvSpPr>
        <p:spPr/>
        <p:txBody>
          <a:bodyPr>
            <a:normAutofit fontScale="77500" lnSpcReduction="20000"/>
          </a:bodyPr>
          <a:lstStyle/>
          <a:p>
            <a:r>
              <a:rPr lang="en-US" dirty="0">
                <a:solidFill>
                  <a:srgbClr val="FF0000"/>
                </a:solidFill>
              </a:rPr>
              <a:t> 1:  </a:t>
            </a:r>
            <a:r>
              <a:rPr lang="en-US" dirty="0"/>
              <a:t>Select a “ publicly traded company” that publishes a current SEC Form 10K ( 2020 ) or SEC Form 20F if foreign company listed on a US Stock Exchange</a:t>
            </a:r>
          </a:p>
          <a:p>
            <a:pPr marL="0" indent="0">
              <a:buNone/>
            </a:pPr>
            <a:r>
              <a:rPr lang="en-US" dirty="0"/>
              <a:t>( this is typically posted on corporate website under Investor Relations or on the web through a third party)</a:t>
            </a:r>
          </a:p>
          <a:p>
            <a:r>
              <a:rPr lang="en-US" dirty="0">
                <a:solidFill>
                  <a:srgbClr val="FF0000"/>
                </a:solidFill>
              </a:rPr>
              <a:t> 2:  </a:t>
            </a:r>
            <a:r>
              <a:rPr lang="en-US" dirty="0"/>
              <a:t>Submit the name of the company to the Prof for approval under Assignments. The following companies CANNOT BE USED:</a:t>
            </a:r>
          </a:p>
          <a:p>
            <a:pPr marL="0" indent="0">
              <a:buNone/>
            </a:pPr>
            <a:r>
              <a:rPr lang="en-US" dirty="0"/>
              <a:t>Panera</a:t>
            </a:r>
          </a:p>
          <a:p>
            <a:pPr marL="0" indent="0">
              <a:buNone/>
            </a:pPr>
            <a:r>
              <a:rPr lang="en-US" dirty="0"/>
              <a:t>Costco</a:t>
            </a:r>
          </a:p>
          <a:p>
            <a:pPr marL="0" indent="0">
              <a:buNone/>
            </a:pPr>
            <a:r>
              <a:rPr lang="en-US" dirty="0"/>
              <a:t>Apple</a:t>
            </a:r>
          </a:p>
          <a:p>
            <a:pPr marL="0" indent="0">
              <a:buNone/>
            </a:pPr>
            <a:r>
              <a:rPr lang="en-US" dirty="0"/>
              <a:t>Lululemon</a:t>
            </a:r>
          </a:p>
          <a:p>
            <a:pPr marL="0" indent="0">
              <a:buNone/>
            </a:pPr>
            <a:r>
              <a:rPr lang="en-US" dirty="0"/>
              <a:t>Under </a:t>
            </a:r>
            <a:r>
              <a:rPr lang="en-US" dirty="0" err="1"/>
              <a:t>Armour</a:t>
            </a:r>
            <a:endParaRPr lang="en-US" dirty="0"/>
          </a:p>
          <a:p>
            <a:pPr marL="0" indent="0">
              <a:buNone/>
            </a:pPr>
            <a:r>
              <a:rPr lang="en-US" dirty="0"/>
              <a:t>Nucor</a:t>
            </a:r>
          </a:p>
          <a:p>
            <a:pPr marL="0" indent="0">
              <a:buNone/>
            </a:pPr>
            <a:r>
              <a:rPr lang="en-US" dirty="0"/>
              <a:t>Disney</a:t>
            </a:r>
          </a:p>
          <a:p>
            <a:pPr marL="0" indent="0">
              <a:buNone/>
            </a:pPr>
            <a:r>
              <a:rPr lang="en-US" dirty="0"/>
              <a:t>Starbucks ( this is the example posted on Canvas to use as </a:t>
            </a:r>
            <a:r>
              <a:rPr lang="en-US"/>
              <a:t>a template)</a:t>
            </a:r>
            <a:endParaRPr lang="en-US" dirty="0"/>
          </a:p>
        </p:txBody>
      </p:sp>
    </p:spTree>
    <p:extLst>
      <p:ext uri="{BB962C8B-B14F-4D97-AF65-F5344CB8AC3E}">
        <p14:creationId xmlns:p14="http://schemas.microsoft.com/office/powerpoint/2010/main" val="4095919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A5EA3-49EB-4F9D-B01B-3AA3142249B6}"/>
              </a:ext>
            </a:extLst>
          </p:cNvPr>
          <p:cNvSpPr>
            <a:spLocks noGrp="1"/>
          </p:cNvSpPr>
          <p:nvPr>
            <p:ph type="title"/>
          </p:nvPr>
        </p:nvSpPr>
        <p:spPr/>
        <p:txBody>
          <a:bodyPr/>
          <a:lstStyle/>
          <a:p>
            <a:r>
              <a:rPr lang="en-US" dirty="0"/>
              <a:t>Final Project Guidelines </a:t>
            </a:r>
          </a:p>
        </p:txBody>
      </p:sp>
      <p:sp>
        <p:nvSpPr>
          <p:cNvPr id="3" name="Content Placeholder 2">
            <a:extLst>
              <a:ext uri="{FF2B5EF4-FFF2-40B4-BE49-F238E27FC236}">
                <a16:creationId xmlns:a16="http://schemas.microsoft.com/office/drawing/2014/main" id="{DDF4E774-D0D0-4301-ABD5-B6567D01796E}"/>
              </a:ext>
            </a:extLst>
          </p:cNvPr>
          <p:cNvSpPr>
            <a:spLocks noGrp="1"/>
          </p:cNvSpPr>
          <p:nvPr>
            <p:ph idx="1"/>
          </p:nvPr>
        </p:nvSpPr>
        <p:spPr/>
        <p:txBody>
          <a:bodyPr>
            <a:normAutofit lnSpcReduction="10000"/>
          </a:bodyPr>
          <a:lstStyle/>
          <a:p>
            <a:r>
              <a:rPr lang="en-US" b="1" dirty="0">
                <a:solidFill>
                  <a:srgbClr val="FF0000"/>
                </a:solidFill>
              </a:rPr>
              <a:t> 3:  </a:t>
            </a:r>
            <a:r>
              <a:rPr lang="en-US" dirty="0"/>
              <a:t>You may use the Internet for outside research ( cite source in body of paper) to supplement the 10K from any credible source </a:t>
            </a:r>
            <a:r>
              <a:rPr lang="en-US" b="1" dirty="0">
                <a:solidFill>
                  <a:srgbClr val="FF0000"/>
                </a:solidFill>
              </a:rPr>
              <a:t>except the following:</a:t>
            </a:r>
          </a:p>
          <a:p>
            <a:pPr marL="0" indent="0">
              <a:buNone/>
            </a:pPr>
            <a:r>
              <a:rPr lang="en-US" sz="2800" dirty="0">
                <a:effectLst/>
                <a:latin typeface="Calibri" panose="020F0502020204030204" pitchFamily="34" charset="0"/>
                <a:ea typeface="Calibri" panose="020F0502020204030204" pitchFamily="34" charset="0"/>
              </a:rPr>
              <a:t>                              </a:t>
            </a:r>
            <a:r>
              <a:rPr lang="en-US" sz="2800" dirty="0" err="1">
                <a:effectLst/>
                <a:latin typeface="Calibri" panose="020F0502020204030204" pitchFamily="34" charset="0"/>
                <a:ea typeface="Calibri" panose="020F0502020204030204" pitchFamily="34" charset="0"/>
              </a:rPr>
              <a:t>CourseHero</a:t>
            </a:r>
            <a:r>
              <a:rPr lang="en-US" sz="2800" dirty="0">
                <a:effectLst/>
                <a:latin typeface="Calibri" panose="020F0502020204030204" pitchFamily="34" charset="0"/>
                <a:ea typeface="Calibri" panose="020F0502020204030204" pitchFamily="34" charset="0"/>
              </a:rPr>
              <a:t> and </a:t>
            </a:r>
            <a:r>
              <a:rPr lang="en-US" sz="2800" dirty="0" err="1">
                <a:effectLst/>
                <a:latin typeface="Calibri" panose="020F0502020204030204" pitchFamily="34" charset="0"/>
                <a:ea typeface="Calibri" panose="020F0502020204030204" pitchFamily="34" charset="0"/>
              </a:rPr>
              <a:t>Homeworkmarket</a:t>
            </a:r>
            <a:r>
              <a:rPr lang="en-US" sz="2800" dirty="0">
                <a:effectLst/>
                <a:latin typeface="Calibri" panose="020F0502020204030204" pitchFamily="34" charset="0"/>
                <a:ea typeface="Calibri" panose="020F0502020204030204" pitchFamily="34" charset="0"/>
              </a:rPr>
              <a:t>. </a:t>
            </a:r>
          </a:p>
          <a:p>
            <a:r>
              <a:rPr lang="en-US" dirty="0">
                <a:solidFill>
                  <a:srgbClr val="FF0000"/>
                </a:solidFill>
                <a:ea typeface="Calibri" panose="020F0502020204030204" pitchFamily="34" charset="0"/>
              </a:rPr>
              <a:t> 4:  3</a:t>
            </a:r>
            <a:r>
              <a:rPr lang="en-US" dirty="0">
                <a:ea typeface="Calibri" panose="020F0502020204030204" pitchFamily="34" charset="0"/>
              </a:rPr>
              <a:t> of the </a:t>
            </a:r>
            <a:r>
              <a:rPr lang="en-US" dirty="0">
                <a:effectLst/>
                <a:ea typeface="Times New Roman" panose="02020603050405020304" pitchFamily="18" charset="0"/>
              </a:rPr>
              <a:t>Worksheet charts posted are required to </a:t>
            </a:r>
            <a:r>
              <a:rPr lang="en-US" dirty="0">
                <a:ea typeface="Times New Roman" panose="02020603050405020304" pitchFamily="18" charset="0"/>
              </a:rPr>
              <a:t>be imbedded in your answers  ( Value Chain Analysis, Resources, and VRIN Chart)  </a:t>
            </a:r>
            <a:r>
              <a:rPr lang="en-US" dirty="0">
                <a:effectLst/>
                <a:ea typeface="Times New Roman" panose="02020603050405020304" pitchFamily="18" charset="0"/>
              </a:rPr>
              <a:t>These are the same charts we have used during the Apple case assignments for the semester discussions.  </a:t>
            </a:r>
            <a:endParaRPr lang="en-US" dirty="0">
              <a:solidFill>
                <a:srgbClr val="FF0000"/>
              </a:solidFill>
              <a:effectLst/>
              <a:ea typeface="Calibri" panose="020F0502020204030204" pitchFamily="34" charset="0"/>
            </a:endParaRPr>
          </a:p>
          <a:p>
            <a:r>
              <a:rPr lang="en-US" dirty="0">
                <a:solidFill>
                  <a:srgbClr val="FF0000"/>
                </a:solidFill>
              </a:rPr>
              <a:t> 5: </a:t>
            </a:r>
            <a:r>
              <a:rPr lang="en-US" dirty="0">
                <a:effectLst/>
                <a:ea typeface="Calibri" panose="020F0502020204030204" pitchFamily="34" charset="0"/>
              </a:rPr>
              <a:t>You must cite a minimum of 10 quotes from the 10K document which will be include your appendix.  Only the page number of the quote is required.  Reference the 10K in the body of your paper in parenthesis.  </a:t>
            </a:r>
          </a:p>
          <a:p>
            <a:r>
              <a:rPr lang="en-US" dirty="0">
                <a:solidFill>
                  <a:srgbClr val="FF0000"/>
                </a:solidFill>
                <a:ea typeface="Calibri" panose="020F0502020204030204" pitchFamily="34" charset="0"/>
              </a:rPr>
              <a:t> 6: </a:t>
            </a:r>
            <a:r>
              <a:rPr lang="en-US" dirty="0">
                <a:effectLst/>
                <a:ea typeface="Times New Roman" panose="02020603050405020304" pitchFamily="18" charset="0"/>
              </a:rPr>
              <a:t>The average length of the final project report is a minimum of  </a:t>
            </a:r>
            <a:r>
              <a:rPr lang="en-US" dirty="0">
                <a:ea typeface="Times New Roman" panose="02020603050405020304" pitchFamily="18" charset="0"/>
              </a:rPr>
              <a:t>5 </a:t>
            </a:r>
            <a:r>
              <a:rPr lang="en-US" dirty="0">
                <a:effectLst/>
                <a:ea typeface="Times New Roman" panose="02020603050405020304" pitchFamily="18" charset="0"/>
              </a:rPr>
              <a:t>pages, single spaced ( or 14 pages doubl</a:t>
            </a:r>
            <a:r>
              <a:rPr lang="en-US" dirty="0">
                <a:ea typeface="Times New Roman" panose="02020603050405020304" pitchFamily="18" charset="0"/>
              </a:rPr>
              <a:t>e spaced) </a:t>
            </a:r>
            <a:r>
              <a:rPr lang="en-US" dirty="0">
                <a:effectLst/>
                <a:ea typeface="Times New Roman" panose="02020603050405020304" pitchFamily="18" charset="0"/>
              </a:rPr>
              <a:t> 12 Font Roman, 1.0 in. margins not including the cover page or appendix.  </a:t>
            </a:r>
          </a:p>
          <a:p>
            <a:endParaRPr lang="en-US" b="1" dirty="0">
              <a:effectLst/>
              <a:ea typeface="Calibri" panose="020F0502020204030204" pitchFamily="34" charset="0"/>
            </a:endParaRPr>
          </a:p>
        </p:txBody>
      </p:sp>
    </p:spTree>
    <p:extLst>
      <p:ext uri="{BB962C8B-B14F-4D97-AF65-F5344CB8AC3E}">
        <p14:creationId xmlns:p14="http://schemas.microsoft.com/office/powerpoint/2010/main" val="1463201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D2F22-66B6-4B61-B0CC-59A1CC85908E}"/>
              </a:ext>
            </a:extLst>
          </p:cNvPr>
          <p:cNvSpPr>
            <a:spLocks noGrp="1"/>
          </p:cNvSpPr>
          <p:nvPr>
            <p:ph type="title"/>
          </p:nvPr>
        </p:nvSpPr>
        <p:spPr/>
        <p:txBody>
          <a:bodyPr/>
          <a:lstStyle/>
          <a:p>
            <a:r>
              <a:rPr lang="en-US" dirty="0"/>
              <a:t>Final Project presentations</a:t>
            </a:r>
          </a:p>
        </p:txBody>
      </p:sp>
      <p:sp>
        <p:nvSpPr>
          <p:cNvPr id="3" name="Content Placeholder 2">
            <a:extLst>
              <a:ext uri="{FF2B5EF4-FFF2-40B4-BE49-F238E27FC236}">
                <a16:creationId xmlns:a16="http://schemas.microsoft.com/office/drawing/2014/main" id="{3A7F0AFA-A6CA-4DF3-B2E7-A57C19E8BDAD}"/>
              </a:ext>
            </a:extLst>
          </p:cNvPr>
          <p:cNvSpPr>
            <a:spLocks noGrp="1"/>
          </p:cNvSpPr>
          <p:nvPr>
            <p:ph idx="1"/>
          </p:nvPr>
        </p:nvSpPr>
        <p:spPr/>
        <p:txBody>
          <a:bodyPr/>
          <a:lstStyle/>
          <a:p>
            <a:pPr marL="0" marR="0">
              <a:spcBef>
                <a:spcPts val="0"/>
              </a:spcBef>
              <a:spcAft>
                <a:spcPts val="0"/>
              </a:spcAft>
            </a:pPr>
            <a:r>
              <a:rPr lang="en-US" sz="2400" dirty="0">
                <a:effectLst/>
                <a:ea typeface="Times New Roman" panose="02020603050405020304" pitchFamily="18" charset="0"/>
                <a:cs typeface="Calibri" panose="020F0502020204030204" pitchFamily="34" charset="0"/>
              </a:rPr>
              <a:t>Individual case presentations are required for all students.  Students will be called on randomly.  </a:t>
            </a:r>
          </a:p>
          <a:p>
            <a:pPr marL="0" marR="0">
              <a:spcBef>
                <a:spcPts val="0"/>
              </a:spcBef>
              <a:spcAft>
                <a:spcPts val="0"/>
              </a:spcAft>
            </a:pPr>
            <a:r>
              <a:rPr lang="en-US" sz="2400" dirty="0">
                <a:effectLst/>
                <a:ea typeface="Times New Roman" panose="02020603050405020304" pitchFamily="18" charset="0"/>
                <a:cs typeface="Calibri" panose="020F0502020204030204" pitchFamily="34" charset="0"/>
              </a:rPr>
              <a:t>Everyone will have their videos on fo</a:t>
            </a:r>
            <a:r>
              <a:rPr lang="en-US" sz="2400" dirty="0">
                <a:ea typeface="Times New Roman" panose="02020603050405020304" pitchFamily="18" charset="0"/>
                <a:cs typeface="Calibri" panose="020F0502020204030204" pitchFamily="34" charset="0"/>
              </a:rPr>
              <a:t>r the entire class.  </a:t>
            </a:r>
            <a:endParaRPr lang="en-US" sz="2400" dirty="0">
              <a:effectLst/>
              <a:ea typeface="Times New Roman" panose="02020603050405020304" pitchFamily="18" charset="0"/>
              <a:cs typeface="Calibri" panose="020F0502020204030204" pitchFamily="34" charset="0"/>
            </a:endParaRPr>
          </a:p>
          <a:p>
            <a:pPr marL="0" marR="0">
              <a:spcBef>
                <a:spcPts val="0"/>
              </a:spcBef>
              <a:spcAft>
                <a:spcPts val="0"/>
              </a:spcAft>
            </a:pPr>
            <a:r>
              <a:rPr lang="en-US" sz="2400" dirty="0">
                <a:effectLst/>
                <a:ea typeface="Times New Roman" panose="02020603050405020304" pitchFamily="18" charset="0"/>
                <a:cs typeface="Calibri" panose="020F0502020204030204" pitchFamily="34" charset="0"/>
              </a:rPr>
              <a:t>This class is mandatory. Missing this class results in a grade reduction</a:t>
            </a:r>
            <a:r>
              <a:rPr lang="en-US" sz="2400" dirty="0">
                <a:ea typeface="Times New Roman" panose="02020603050405020304" pitchFamily="18" charset="0"/>
                <a:cs typeface="Calibri" panose="020F0502020204030204" pitchFamily="34" charset="0"/>
              </a:rPr>
              <a:t> of 2 pts.</a:t>
            </a:r>
            <a:endParaRPr lang="en-US" sz="2400" dirty="0">
              <a:effectLst/>
              <a:ea typeface="Times New Roman" panose="02020603050405020304" pitchFamily="18"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112357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19FE8-3214-4154-B26D-11476774A9FD}"/>
              </a:ext>
            </a:extLst>
          </p:cNvPr>
          <p:cNvSpPr>
            <a:spLocks noGrp="1"/>
          </p:cNvSpPr>
          <p:nvPr>
            <p:ph type="title"/>
          </p:nvPr>
        </p:nvSpPr>
        <p:spPr/>
        <p:txBody>
          <a:bodyPr>
            <a:normAutofit fontScale="90000"/>
          </a:bodyPr>
          <a:lstStyle/>
          <a:p>
            <a:pPr algn="ctr"/>
            <a:r>
              <a:rPr lang="en-US" sz="4400" b="1" dirty="0">
                <a:effectLst/>
                <a:latin typeface="Calibri" panose="020F0502020204030204" pitchFamily="34" charset="0"/>
                <a:ea typeface="Calibri" panose="020F0502020204030204" pitchFamily="34" charset="0"/>
                <a:cs typeface="Calibri" panose="020F0502020204030204" pitchFamily="34" charset="0"/>
              </a:rPr>
              <a:t>Strategy and the Quest for Competitive Advantage</a:t>
            </a:r>
            <a:br>
              <a:rPr lang="en-US" sz="44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8D6934D9-CEB4-4128-BD5D-0842CBBA0AAE}"/>
              </a:ext>
            </a:extLst>
          </p:cNvPr>
          <p:cNvSpPr>
            <a:spLocks noGrp="1"/>
          </p:cNvSpPr>
          <p:nvPr>
            <p:ph idx="1"/>
          </p:nvPr>
        </p:nvSpPr>
        <p:spPr/>
        <p:txBody>
          <a:bodyPr/>
          <a:lstStyle/>
          <a:p>
            <a:pPr marL="0" marR="0" algn="ctr">
              <a:lnSpc>
                <a:spcPct val="107000"/>
              </a:lnSpc>
              <a:spcBef>
                <a:spcPts val="0"/>
              </a:spcBef>
              <a:spcAft>
                <a:spcPts val="800"/>
              </a:spcAft>
            </a:pPr>
            <a:r>
              <a:rPr lang="en-US" b="1" dirty="0">
                <a:effectLst/>
                <a:latin typeface="Calibri" panose="020F0502020204030204" pitchFamily="34" charset="0"/>
                <a:ea typeface="Calibri" panose="020F0502020204030204" pitchFamily="34" charset="0"/>
                <a:cs typeface="Calibri" panose="020F0502020204030204" pitchFamily="34" charset="0"/>
              </a:rPr>
              <a:t>“The heart and soul of any strategy are the actions in the marketplace that managers take to gain a competitive advantage over rivals.  A company has a competitive advantage whenever it has some type of edge over rivals in attracting buyers and coping with competitive forces.  A competitive advantage is essential for realizing greater marketplace success and higher profitability over the long term.”</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246803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970F5-3191-49D3-A98C-E5D0629F87DB}"/>
              </a:ext>
            </a:extLst>
          </p:cNvPr>
          <p:cNvSpPr>
            <a:spLocks noGrp="1"/>
          </p:cNvSpPr>
          <p:nvPr>
            <p:ph type="title"/>
          </p:nvPr>
        </p:nvSpPr>
        <p:spPr>
          <a:xfrm>
            <a:off x="838200" y="365125"/>
            <a:ext cx="10515600" cy="1914249"/>
          </a:xfrm>
        </p:spPr>
        <p:txBody>
          <a:bodyPr>
            <a:normAutofit fontScale="90000"/>
          </a:bodyPr>
          <a:lstStyle/>
          <a:p>
            <a:r>
              <a:rPr lang="en-US" sz="4400" b="1" dirty="0">
                <a:effectLst/>
                <a:latin typeface="Calibri" panose="020F0502020204030204" pitchFamily="34" charset="0"/>
                <a:ea typeface="Calibri" panose="020F0502020204030204" pitchFamily="34" charset="0"/>
                <a:cs typeface="Calibri" panose="020F0502020204030204" pitchFamily="34" charset="0"/>
              </a:rPr>
              <a:t>WRITTEN PROJECT QUESTIONS: ( PLEASE KEEP NUMBER AND/OR LETTER OF EACH QUESTION IN YOUR ANSWER</a:t>
            </a:r>
            <a:br>
              <a:rPr lang="en-US" sz="44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683CA4F9-52B3-4B29-838E-02C0D69441B9}"/>
              </a:ext>
            </a:extLst>
          </p:cNvPr>
          <p:cNvSpPr>
            <a:spLocks noGrp="1"/>
          </p:cNvSpPr>
          <p:nvPr>
            <p:ph idx="1"/>
          </p:nvPr>
        </p:nvSpPr>
        <p:spPr/>
        <p:txBody>
          <a:bodyPr>
            <a:normAutofit fontScale="92500"/>
          </a:bodyPr>
          <a:lstStyle/>
          <a:p>
            <a:pPr marL="0" marR="0" algn="ctr">
              <a:lnSpc>
                <a:spcPct val="107000"/>
              </a:lnSpc>
              <a:spcBef>
                <a:spcPts val="0"/>
              </a:spcBef>
              <a:spcAft>
                <a:spcPts val="800"/>
              </a:spcAft>
            </a:pPr>
            <a:r>
              <a:rPr lang="en-US" sz="3200" b="1" dirty="0">
                <a:effectLst/>
                <a:latin typeface="Calibri" panose="020F0502020204030204" pitchFamily="34" charset="0"/>
                <a:ea typeface="Calibri" panose="020F0502020204030204" pitchFamily="34" charset="0"/>
                <a:cs typeface="Calibri" panose="020F0502020204030204" pitchFamily="34" charset="0"/>
              </a:rPr>
              <a:t>Your case analysis will include the following sections: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sz="32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Current Elements - Current Strategy – Current Issues – New Strategy Recommendation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sz="3200" b="1" dirty="0">
                <a:effectLst/>
                <a:latin typeface="Calibri" panose="020F0502020204030204" pitchFamily="34" charset="0"/>
                <a:ea typeface="Calibri" panose="020F0502020204030204" pitchFamily="34" charset="0"/>
                <a:cs typeface="Calibri" panose="020F0502020204030204" pitchFamily="34" charset="0"/>
              </a:rPr>
              <a:t>Each student will select a “ publicly traded company” that publishes it’s 10K either in the investor section of their website or through a 3</a:t>
            </a:r>
            <a:r>
              <a:rPr lang="en-US" sz="3200" b="1" baseline="30000" dirty="0">
                <a:effectLst/>
                <a:latin typeface="Calibri" panose="020F0502020204030204" pitchFamily="34" charset="0"/>
                <a:ea typeface="Calibri" panose="020F0502020204030204" pitchFamily="34" charset="0"/>
                <a:cs typeface="Calibri" panose="020F0502020204030204" pitchFamily="34" charset="0"/>
              </a:rPr>
              <a:t>rd</a:t>
            </a:r>
            <a:r>
              <a:rPr lang="en-US" sz="3200" b="1" dirty="0">
                <a:effectLst/>
                <a:latin typeface="Calibri" panose="020F0502020204030204" pitchFamily="34" charset="0"/>
                <a:ea typeface="Calibri" panose="020F0502020204030204" pitchFamily="34" charset="0"/>
                <a:cs typeface="Calibri" panose="020F0502020204030204" pitchFamily="34" charset="0"/>
              </a:rPr>
              <a:t> party researched on the internet.  Submit the name of the company to Prof. Sloan for approval</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19163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D5467-E6A0-4323-A3DD-1F84E64A0439}"/>
              </a:ext>
            </a:extLst>
          </p:cNvPr>
          <p:cNvSpPr>
            <a:spLocks noGrp="1"/>
          </p:cNvSpPr>
          <p:nvPr>
            <p:ph type="title"/>
          </p:nvPr>
        </p:nvSpPr>
        <p:spPr/>
        <p:txBody>
          <a:bodyPr>
            <a:normAutofit fontScale="90000"/>
          </a:bodyPr>
          <a:lstStyle/>
          <a:p>
            <a:pPr algn="ctr"/>
            <a:r>
              <a:rPr lang="en-US" dirty="0">
                <a:solidFill>
                  <a:schemeClr val="tx1"/>
                </a:solidFill>
              </a:rPr>
              <a:t> </a:t>
            </a:r>
            <a:r>
              <a:rPr lang="en-US" sz="4400" b="1" dirty="0">
                <a:solidFill>
                  <a:schemeClr val="tx1"/>
                </a:solidFill>
                <a:latin typeface="Calibri" panose="020F0502020204030204" pitchFamily="34" charset="0"/>
                <a:cs typeface="Calibri" panose="020F0502020204030204" pitchFamily="34" charset="0"/>
              </a:rPr>
              <a:t>Section 1:  </a:t>
            </a:r>
            <a:r>
              <a:rPr lang="en-US" dirty="0">
                <a:solidFill>
                  <a:schemeClr val="tx1"/>
                </a:solidFill>
              </a:rPr>
              <a:t>“</a:t>
            </a:r>
            <a:r>
              <a:rPr lang="en-US" sz="44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CURRENT Strategic ELEMENTS”</a:t>
            </a:r>
            <a:br>
              <a:rPr lang="en-US" sz="44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63A84374-911B-449F-A2B2-0D46A1BC2506}"/>
              </a:ext>
            </a:extLst>
          </p:cNvPr>
          <p:cNvSpPr>
            <a:spLocks noGrp="1"/>
          </p:cNvSpPr>
          <p:nvPr>
            <p:ph idx="1"/>
          </p:nvPr>
        </p:nvSpPr>
        <p:spPr>
          <a:xfrm>
            <a:off x="1069848" y="2121408"/>
            <a:ext cx="10287416" cy="4050792"/>
          </a:xfrm>
        </p:spPr>
        <p:txBody>
          <a:bodyPr>
            <a:normAutofit fontScale="92500" lnSpcReduction="20000"/>
          </a:bodyPr>
          <a:lstStyle/>
          <a:p>
            <a:pPr marR="0" indent="0">
              <a:lnSpc>
                <a:spcPct val="115000"/>
              </a:lnSpc>
              <a:spcBef>
                <a:spcPts val="0"/>
              </a:spcBef>
              <a:spcAft>
                <a:spcPts val="0"/>
              </a:spcAft>
              <a:buNone/>
            </a:pPr>
            <a:r>
              <a:rPr lang="en-US" sz="1800" b="1" dirty="0">
                <a:solidFill>
                  <a:srgbClr val="FF0000"/>
                </a:solidFill>
                <a:latin typeface="Calibri" panose="020F0502020204030204" pitchFamily="34" charset="0"/>
                <a:ea typeface="Calibri" panose="020F0502020204030204" pitchFamily="34" charset="0"/>
                <a:cs typeface="Calibri" panose="020F0502020204030204" pitchFamily="34" charset="0"/>
              </a:rPr>
              <a:t>Question: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rabicPeriod"/>
            </a:pPr>
            <a:r>
              <a:rPr lang="en-US" dirty="0">
                <a:effectLst/>
                <a:latin typeface="Calibri" panose="020F0502020204030204" pitchFamily="34" charset="0"/>
                <a:ea typeface="Calibri" panose="020F0502020204030204" pitchFamily="34" charset="0"/>
                <a:cs typeface="Calibri" panose="020F0502020204030204" pitchFamily="34" charset="0"/>
              </a:rPr>
              <a:t>State in no more than 2 sentences for each of the “current” key elements ( actions)  of your company’s strategy using the list A-J on the following slide  and Apple Assignment # 1 as a guide.   You do not have to identify all 10.  State as many as you deem necessary and some may be duplicated.  </a:t>
            </a:r>
          </a:p>
          <a:p>
            <a:pPr marL="0" indent="0">
              <a:buNone/>
            </a:pPr>
            <a:r>
              <a:rPr lang="en-US" dirty="0">
                <a:effectLst/>
                <a:latin typeface="Calibri" panose="020F0502020204030204" pitchFamily="34" charset="0"/>
                <a:cs typeface="Calibri" panose="020F0502020204030204" pitchFamily="34" charset="0"/>
              </a:rPr>
              <a:t>      Question # 1:  a.  Begin by researching each value chain activity and see if it matches up with any/or</a:t>
            </a:r>
          </a:p>
          <a:p>
            <a:pPr marL="0" indent="0">
              <a:buNone/>
            </a:pPr>
            <a:r>
              <a:rPr lang="en-US" dirty="0">
                <a:latin typeface="Calibri" panose="020F0502020204030204" pitchFamily="34" charset="0"/>
                <a:cs typeface="Calibri" panose="020F0502020204030204" pitchFamily="34" charset="0"/>
              </a:rPr>
              <a:t>      </a:t>
            </a:r>
            <a:r>
              <a:rPr lang="en-US" dirty="0">
                <a:effectLst/>
                <a:latin typeface="Calibri" panose="020F0502020204030204" pitchFamily="34" charset="0"/>
                <a:cs typeface="Calibri" panose="020F0502020204030204" pitchFamily="34" charset="0"/>
              </a:rPr>
              <a:t> all of the " elements" slide A-J.  Include the value-chain analysis in the Appendix C.</a:t>
            </a:r>
            <a:endParaRPr lang="en-US" dirty="0">
              <a:latin typeface="Calibri" panose="020F0502020204030204" pitchFamily="34" charset="0"/>
              <a:cs typeface="Calibri" panose="020F0502020204030204" pitchFamily="34" charset="0"/>
            </a:endParaRPr>
          </a:p>
          <a:p>
            <a:pPr marL="0" indent="0">
              <a:buNone/>
            </a:pPr>
            <a:r>
              <a:rPr lang="en-US" dirty="0">
                <a:effectLst/>
                <a:latin typeface="Calibri" panose="020F0502020204030204" pitchFamily="34" charset="0"/>
                <a:cs typeface="Calibri" panose="020F0502020204030204" pitchFamily="34" charset="0"/>
              </a:rPr>
              <a:t>                       b.  Answer the following question for each activity you found;  </a:t>
            </a:r>
            <a:endParaRPr lang="en-US" dirty="0">
              <a:latin typeface="Calibri" panose="020F0502020204030204" pitchFamily="34" charset="0"/>
              <a:cs typeface="Calibri" panose="020F0502020204030204" pitchFamily="34" charset="0"/>
            </a:endParaRPr>
          </a:p>
          <a:p>
            <a:pPr marL="0" indent="0" algn="l">
              <a:buNone/>
            </a:pPr>
            <a:r>
              <a:rPr lang="en-US" dirty="0">
                <a:effectLst/>
                <a:latin typeface="Calibri" panose="020F0502020204030204" pitchFamily="34" charset="0"/>
                <a:cs typeface="Calibri" panose="020F0502020204030204" pitchFamily="34" charset="0"/>
              </a:rPr>
              <a:t>                                   (1)  "is it different activities from rivals’ or    -</a:t>
            </a:r>
            <a:r>
              <a:rPr lang="en-US" dirty="0">
                <a:solidFill>
                  <a:srgbClr val="FF0000"/>
                </a:solidFill>
                <a:effectLst/>
                <a:latin typeface="Calibri" panose="020F0502020204030204" pitchFamily="34" charset="0"/>
                <a:cs typeface="Calibri" panose="020F0502020204030204" pitchFamily="34" charset="0"/>
              </a:rPr>
              <a:t> (</a:t>
            </a:r>
            <a:r>
              <a:rPr lang="en-US" dirty="0">
                <a:solidFill>
                  <a:srgbClr val="E03E2D"/>
                </a:solidFill>
                <a:effectLst/>
                <a:latin typeface="Calibri" panose="020F0502020204030204" pitchFamily="34" charset="0"/>
                <a:cs typeface="Calibri" panose="020F0502020204030204" pitchFamily="34" charset="0"/>
              </a:rPr>
              <a:t>positive)</a:t>
            </a:r>
            <a:br>
              <a:rPr lang="en-US" dirty="0">
                <a:effectLst/>
                <a:latin typeface="Calibri" panose="020F0502020204030204" pitchFamily="34" charset="0"/>
                <a:cs typeface="Calibri" panose="020F0502020204030204" pitchFamily="34" charset="0"/>
              </a:rPr>
            </a:br>
            <a:endParaRPr lang="en-US" dirty="0">
              <a:effectLst/>
              <a:latin typeface="Calibri" panose="020F0502020204030204" pitchFamily="34" charset="0"/>
              <a:cs typeface="Calibri" panose="020F0502020204030204" pitchFamily="34" charset="0"/>
            </a:endParaRPr>
          </a:p>
          <a:p>
            <a:pPr marL="0" indent="0" algn="l">
              <a:buNone/>
            </a:pPr>
            <a:r>
              <a:rPr lang="en-US" dirty="0">
                <a:effectLst/>
                <a:latin typeface="Calibri" panose="020F0502020204030204" pitchFamily="34" charset="0"/>
                <a:cs typeface="Calibri" panose="020F0502020204030204" pitchFamily="34" charset="0"/>
              </a:rPr>
              <a:t>                                   (2)   is Apple performing similar activities in different ways- </a:t>
            </a:r>
            <a:r>
              <a:rPr lang="en-US" dirty="0">
                <a:solidFill>
                  <a:srgbClr val="FF0000"/>
                </a:solidFill>
                <a:effectLst/>
                <a:latin typeface="Calibri" panose="020F0502020204030204" pitchFamily="34" charset="0"/>
                <a:cs typeface="Calibri" panose="020F0502020204030204" pitchFamily="34" charset="0"/>
              </a:rPr>
              <a:t>(</a:t>
            </a:r>
            <a:r>
              <a:rPr lang="en-US" dirty="0">
                <a:solidFill>
                  <a:srgbClr val="E03E2D"/>
                </a:solidFill>
                <a:effectLst/>
                <a:latin typeface="Calibri" panose="020F0502020204030204" pitchFamily="34" charset="0"/>
                <a:cs typeface="Calibri" panose="020F0502020204030204" pitchFamily="34" charset="0"/>
              </a:rPr>
              <a:t>positive)</a:t>
            </a:r>
            <a:br>
              <a:rPr lang="en-US" dirty="0">
                <a:effectLst/>
                <a:latin typeface="Calibri" panose="020F0502020204030204" pitchFamily="34" charset="0"/>
                <a:cs typeface="Calibri" panose="020F0502020204030204" pitchFamily="34" charset="0"/>
              </a:rPr>
            </a:br>
            <a:endParaRPr lang="en-US" dirty="0">
              <a:effectLst/>
              <a:latin typeface="Calibri" panose="020F0502020204030204" pitchFamily="34" charset="0"/>
              <a:cs typeface="Calibri" panose="020F0502020204030204" pitchFamily="34" charset="0"/>
            </a:endParaRPr>
          </a:p>
          <a:p>
            <a:pPr marL="0" indent="0" algn="l">
              <a:buNone/>
            </a:pPr>
            <a:r>
              <a:rPr lang="en-US" dirty="0">
                <a:effectLst/>
                <a:latin typeface="Calibri" panose="020F0502020204030204" pitchFamily="34" charset="0"/>
                <a:cs typeface="Calibri" panose="020F0502020204030204" pitchFamily="34" charset="0"/>
              </a:rPr>
              <a:t>                                   (3)   not better ways".</a:t>
            </a:r>
            <a:r>
              <a:rPr lang="en-US" dirty="0">
                <a:solidFill>
                  <a:srgbClr val="FF0000"/>
                </a:solidFill>
                <a:effectLst/>
                <a:latin typeface="Calibri" panose="020F0502020204030204" pitchFamily="34" charset="0"/>
                <a:cs typeface="Calibri" panose="020F0502020204030204" pitchFamily="34" charset="0"/>
              </a:rPr>
              <a:t> (negative)</a:t>
            </a:r>
          </a:p>
          <a:p>
            <a:pPr marL="342900" marR="0" lvl="0" indent="-342900">
              <a:lnSpc>
                <a:spcPct val="115000"/>
              </a:lnSpc>
              <a:spcBef>
                <a:spcPts val="0"/>
              </a:spcBef>
              <a:spcAft>
                <a:spcPts val="0"/>
              </a:spcAft>
              <a:buFont typeface="+mj-lt"/>
              <a:buAutoNum type="arabicPeriod"/>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434085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3C200-C89A-4407-89C4-873F56311C00}"/>
              </a:ext>
            </a:extLst>
          </p:cNvPr>
          <p:cNvSpPr>
            <a:spLocks noGrp="1"/>
          </p:cNvSpPr>
          <p:nvPr>
            <p:ph type="title"/>
          </p:nvPr>
        </p:nvSpPr>
        <p:spPr/>
        <p:txBody>
          <a:bodyPr>
            <a:normAutofit fontScale="90000"/>
          </a:bodyPr>
          <a:lstStyle/>
          <a:p>
            <a:r>
              <a:rPr lang="en-US" sz="4400" b="1" dirty="0">
                <a:effectLst/>
                <a:latin typeface="Calibri" panose="020F0502020204030204" pitchFamily="34" charset="0"/>
                <a:ea typeface="Calibri" panose="020F0502020204030204" pitchFamily="34" charset="0"/>
                <a:cs typeface="Calibri" panose="020F0502020204030204" pitchFamily="34" charset="0"/>
              </a:rPr>
              <a:t>The pattern of actions that defines a company’s strategy includes ACTIONS ( ELEMENTS) </a:t>
            </a:r>
            <a:br>
              <a:rPr lang="en-US" sz="44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388B15CF-7666-46FB-BC7E-8B6EE643A917}"/>
              </a:ext>
            </a:extLst>
          </p:cNvPr>
          <p:cNvSpPr>
            <a:spLocks noGrp="1"/>
          </p:cNvSpPr>
          <p:nvPr>
            <p:ph idx="1"/>
          </p:nvPr>
        </p:nvSpPr>
        <p:spPr/>
        <p:txBody>
          <a:bodyPr>
            <a:normAutofit fontScale="92500" lnSpcReduction="10000"/>
          </a:bodyPr>
          <a:lstStyle/>
          <a:p>
            <a:pPr marL="342900" marR="0" lvl="0" indent="-342900">
              <a:lnSpc>
                <a:spcPct val="115000"/>
              </a:lnSpc>
              <a:spcBef>
                <a:spcPts val="0"/>
              </a:spcBef>
              <a:spcAft>
                <a:spcPts val="0"/>
              </a:spcAft>
              <a:buFont typeface="+mj-lt"/>
              <a:buAutoNum type="alphaUcPeriod"/>
            </a:pPr>
            <a:r>
              <a:rPr lang="en-US" sz="1800" b="1" dirty="0">
                <a:effectLst/>
                <a:latin typeface="Calibri" panose="020F0502020204030204" pitchFamily="34" charset="0"/>
                <a:ea typeface="Calibri" panose="020F0502020204030204" pitchFamily="34" charset="0"/>
                <a:cs typeface="Calibri" panose="020F0502020204030204" pitchFamily="34" charset="0"/>
              </a:rPr>
              <a:t>To strengthen the firm’s bargaining position with suppliers, distributors, and others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lphaUcPeriod"/>
            </a:pPr>
            <a:r>
              <a:rPr lang="en-US" sz="1800" b="1" dirty="0">
                <a:effectLst/>
                <a:latin typeface="Calibri" panose="020F0502020204030204" pitchFamily="34" charset="0"/>
                <a:ea typeface="Calibri" panose="020F0502020204030204" pitchFamily="34" charset="0"/>
                <a:cs typeface="Calibri" panose="020F0502020204030204" pitchFamily="34" charset="0"/>
              </a:rPr>
              <a:t>To gain market share via more performance features, better design, quality or customer service, wider product selection</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lphaUcPeriod"/>
            </a:pPr>
            <a:r>
              <a:rPr lang="en-US" sz="1800" b="1" dirty="0">
                <a:effectLst/>
                <a:latin typeface="Calibri" panose="020F0502020204030204" pitchFamily="34" charset="0"/>
                <a:ea typeface="Calibri" panose="020F0502020204030204" pitchFamily="34" charset="0"/>
                <a:cs typeface="Calibri" panose="020F0502020204030204" pitchFamily="34" charset="0"/>
              </a:rPr>
              <a:t>To gain increased market share or profitability via lower costs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lphaUcPeriod"/>
            </a:pPr>
            <a:r>
              <a:rPr lang="en-US" sz="1800" b="1" dirty="0">
                <a:effectLst/>
                <a:latin typeface="Calibri" panose="020F0502020204030204" pitchFamily="34" charset="0"/>
                <a:ea typeface="Calibri" panose="020F0502020204030204" pitchFamily="34" charset="0"/>
                <a:cs typeface="Calibri" panose="020F0502020204030204" pitchFamily="34" charset="0"/>
              </a:rPr>
              <a:t>To upgrade, build, or acquire competitively important resources and capabilities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lphaUcPeriod"/>
            </a:pPr>
            <a:r>
              <a:rPr lang="en-US" sz="1800" b="1" dirty="0">
                <a:effectLst/>
                <a:latin typeface="Calibri" panose="020F0502020204030204" pitchFamily="34" charset="0"/>
                <a:ea typeface="Calibri" panose="020F0502020204030204" pitchFamily="34" charset="0"/>
                <a:cs typeface="Calibri" panose="020F0502020204030204" pitchFamily="34" charset="0"/>
              </a:rPr>
              <a:t>and approaches used in managing R&amp;D, production, sales, and marketing, finance and other key activities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lphaUcPeriod"/>
            </a:pPr>
            <a:r>
              <a:rPr lang="en-US" sz="1800" b="1" dirty="0">
                <a:effectLst/>
                <a:latin typeface="Calibri" panose="020F0502020204030204" pitchFamily="34" charset="0"/>
                <a:ea typeface="Calibri" panose="020F0502020204030204" pitchFamily="34" charset="0"/>
                <a:cs typeface="Calibri" panose="020F0502020204030204" pitchFamily="34" charset="0"/>
              </a:rPr>
              <a:t>To strengthen competitiveness via strategic alliances, and collaborative partnerships, mergers, or acquisitions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lphaUcPeriod"/>
            </a:pPr>
            <a:r>
              <a:rPr lang="en-US" sz="1800" b="1" dirty="0">
                <a:effectLst/>
                <a:latin typeface="Calibri" panose="020F0502020204030204" pitchFamily="34" charset="0"/>
                <a:ea typeface="Calibri" panose="020F0502020204030204" pitchFamily="34" charset="0"/>
                <a:cs typeface="Calibri" panose="020F0502020204030204" pitchFamily="34" charset="0"/>
              </a:rPr>
              <a:t>To strengthen corporate culture, motivate employees, and create a productive working environment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lphaUcPeriod"/>
            </a:pPr>
            <a:r>
              <a:rPr lang="en-US" sz="1800" b="1" dirty="0">
                <a:effectLst/>
                <a:latin typeface="Calibri" panose="020F0502020204030204" pitchFamily="34" charset="0"/>
                <a:ea typeface="Calibri" panose="020F0502020204030204" pitchFamily="34" charset="0"/>
                <a:cs typeface="Calibri" panose="020F0502020204030204" pitchFamily="34" charset="0"/>
              </a:rPr>
              <a:t>To strengthen market standing and reputation through corporate responsibility and environmental sustainability programs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mj-lt"/>
              <a:buAutoNum type="alphaUcPeriod"/>
            </a:pPr>
            <a:r>
              <a:rPr lang="en-US" sz="1800" b="1" dirty="0">
                <a:effectLst/>
                <a:latin typeface="Calibri" panose="020F0502020204030204" pitchFamily="34" charset="0"/>
                <a:ea typeface="Calibri" panose="020F0502020204030204" pitchFamily="34" charset="0"/>
                <a:cs typeface="Calibri" panose="020F0502020204030204" pitchFamily="34" charset="0"/>
              </a:rPr>
              <a:t>To capture emerging market opportunities and defend against external threats to the company’s business prospects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Font typeface="+mj-lt"/>
              <a:buAutoNum type="alphaUcPeriod"/>
            </a:pPr>
            <a:r>
              <a:rPr lang="en-US" sz="1800" b="1" dirty="0">
                <a:effectLst/>
                <a:latin typeface="Calibri" panose="020F0502020204030204" pitchFamily="34" charset="0"/>
                <a:ea typeface="Calibri" panose="020F0502020204030204" pitchFamily="34" charset="0"/>
                <a:cs typeface="Calibri" panose="020F0502020204030204" pitchFamily="34" charset="0"/>
              </a:rPr>
              <a:t>To enter new geographic markets or to exit existing ones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276671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B0474-BA0E-4C61-B746-F209B70AFEFB}"/>
              </a:ext>
            </a:extLst>
          </p:cNvPr>
          <p:cNvSpPr>
            <a:spLocks noGrp="1"/>
          </p:cNvSpPr>
          <p:nvPr>
            <p:ph type="title"/>
          </p:nvPr>
        </p:nvSpPr>
        <p:spPr/>
        <p:txBody>
          <a:bodyPr/>
          <a:lstStyle/>
          <a:p>
            <a:pPr algn="ctr"/>
            <a:r>
              <a:rPr lang="en-US" sz="44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SECTION 2:  CURRENT STRATEGY</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BB7DB864-1C1E-4F35-B656-CD766199DF55}"/>
              </a:ext>
            </a:extLst>
          </p:cNvPr>
          <p:cNvSpPr>
            <a:spLocks noGrp="1"/>
          </p:cNvSpPr>
          <p:nvPr>
            <p:ph idx="1"/>
          </p:nvPr>
        </p:nvSpPr>
        <p:spPr>
          <a:xfrm>
            <a:off x="838199" y="1537252"/>
            <a:ext cx="10903527" cy="4639711"/>
          </a:xfrm>
        </p:spPr>
        <p:txBody>
          <a:bodyPr>
            <a:normAutofit fontScale="85000" lnSpcReduction="10000"/>
          </a:bodyPr>
          <a:lstStyle/>
          <a:p>
            <a:pPr marL="0" marR="0" lvl="0" indent="0">
              <a:lnSpc>
                <a:spcPct val="115000"/>
              </a:lnSpc>
              <a:spcBef>
                <a:spcPts val="0"/>
              </a:spcBef>
              <a:spcAft>
                <a:spcPts val="1000"/>
              </a:spcAft>
              <a:buNone/>
            </a:pPr>
            <a:endParaRPr lang="en-US" sz="1800" b="1"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nSpc>
                <a:spcPct val="115000"/>
              </a:lnSpc>
              <a:spcBef>
                <a:spcPts val="0"/>
              </a:spcBef>
              <a:spcAft>
                <a:spcPts val="1000"/>
              </a:spcAft>
              <a:buNone/>
            </a:pPr>
            <a:r>
              <a:rPr lang="en-US" sz="2600" b="1" dirty="0">
                <a:solidFill>
                  <a:srgbClr val="FF0000"/>
                </a:solidFill>
                <a:latin typeface="Calibri" panose="020F0502020204030204" pitchFamily="34" charset="0"/>
                <a:ea typeface="Calibri" panose="020F0502020204030204" pitchFamily="34" charset="0"/>
                <a:cs typeface="Calibri" panose="020F0502020204030204" pitchFamily="34" charset="0"/>
              </a:rPr>
              <a:t>Questions</a:t>
            </a:r>
          </a:p>
          <a:p>
            <a:pPr marL="342900" marR="0" lvl="0" indent="-342900">
              <a:lnSpc>
                <a:spcPct val="115000"/>
              </a:lnSpc>
              <a:spcBef>
                <a:spcPts val="0"/>
              </a:spcBef>
              <a:spcAft>
                <a:spcPts val="1000"/>
              </a:spcAft>
              <a:buAutoNum type="arabicPeriod" startAt="2"/>
            </a:pPr>
            <a:r>
              <a:rPr lang="en-US" sz="2600" dirty="0">
                <a:effectLst/>
                <a:latin typeface="Calibri" panose="020F0502020204030204" pitchFamily="34" charset="0"/>
                <a:ea typeface="Calibri" panose="020F0502020204030204" pitchFamily="34" charset="0"/>
                <a:cs typeface="Calibri" panose="020F0502020204030204" pitchFamily="34" charset="0"/>
              </a:rPr>
              <a:t>Does the company’s current strategy create a sustainable competitive advantage, i.e., does it pass the VRIN test for it’s resources and capabilities as in Chapter 3.  </a:t>
            </a:r>
          </a:p>
          <a:p>
            <a:pPr marL="0" marR="0" lvl="0" indent="0">
              <a:lnSpc>
                <a:spcPct val="115000"/>
              </a:lnSpc>
              <a:spcBef>
                <a:spcPts val="0"/>
              </a:spcBef>
              <a:spcAft>
                <a:spcPts val="1000"/>
              </a:spcAft>
              <a:buNone/>
            </a:pPr>
            <a:r>
              <a:rPr lang="en-US" sz="2600" dirty="0">
                <a:latin typeface="Calibri" panose="020F0502020204030204" pitchFamily="34" charset="0"/>
                <a:ea typeface="Calibri" panose="020F0502020204030204" pitchFamily="34" charset="0"/>
                <a:cs typeface="Calibri" panose="020F0502020204030204" pitchFamily="34" charset="0"/>
              </a:rPr>
              <a:t>     a.   Include a “ resources and capabilities” chart as per the worksheets in the Appendix D</a:t>
            </a:r>
            <a:endParaRPr lang="en-US" sz="26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nSpc>
                <a:spcPct val="115000"/>
              </a:lnSpc>
              <a:spcBef>
                <a:spcPts val="0"/>
              </a:spcBef>
              <a:spcAft>
                <a:spcPts val="1000"/>
              </a:spcAft>
              <a:buNone/>
            </a:pPr>
            <a:r>
              <a:rPr lang="en-US" sz="2600" dirty="0">
                <a:solidFill>
                  <a:srgbClr val="000000"/>
                </a:solidFill>
                <a:latin typeface="Calibri" panose="020F0502020204030204" pitchFamily="34" charset="0"/>
                <a:ea typeface="Calibri" panose="020F0502020204030204" pitchFamily="34" charset="0"/>
                <a:cs typeface="Calibri" panose="020F0502020204030204" pitchFamily="34" charset="0"/>
              </a:rPr>
              <a:t>     b.   Complete a </a:t>
            </a:r>
            <a:r>
              <a:rPr lang="en-US" sz="2600" dirty="0">
                <a:solidFill>
                  <a:srgbClr val="000000"/>
                </a:solidFill>
                <a:effectLst/>
                <a:latin typeface="Calibri" panose="020F0502020204030204" pitchFamily="34" charset="0"/>
                <a:cs typeface="Calibri" panose="020F0502020204030204" pitchFamily="34" charset="0"/>
              </a:rPr>
              <a:t>“VRIN” chart as per the worksheet and include a short conclusion</a:t>
            </a:r>
          </a:p>
          <a:p>
            <a:pPr marL="0" marR="0" lvl="0" indent="0">
              <a:lnSpc>
                <a:spcPct val="115000"/>
              </a:lnSpc>
              <a:spcBef>
                <a:spcPts val="0"/>
              </a:spcBef>
              <a:spcAft>
                <a:spcPts val="1000"/>
              </a:spcAft>
              <a:buNone/>
            </a:pPr>
            <a:r>
              <a:rPr lang="en-US" sz="2600" dirty="0">
                <a:solidFill>
                  <a:srgbClr val="000000"/>
                </a:solidFill>
                <a:latin typeface="Calibri" panose="020F0502020204030204" pitchFamily="34" charset="0"/>
                <a:cs typeface="Calibri" panose="020F0502020204030204" pitchFamily="34" charset="0"/>
              </a:rPr>
              <a:t>          </a:t>
            </a:r>
            <a:r>
              <a:rPr lang="en-US" sz="2600" dirty="0">
                <a:solidFill>
                  <a:srgbClr val="000000"/>
                </a:solidFill>
                <a:effectLst/>
                <a:latin typeface="Calibri" panose="020F0502020204030204" pitchFamily="34" charset="0"/>
                <a:cs typeface="Calibri" panose="020F0502020204030204" pitchFamily="34" charset="0"/>
              </a:rPr>
              <a:t> below the chart and include in the Appendix E .</a:t>
            </a:r>
          </a:p>
          <a:p>
            <a:pPr marL="0" marR="0" lvl="0" indent="0">
              <a:lnSpc>
                <a:spcPct val="115000"/>
              </a:lnSpc>
              <a:spcBef>
                <a:spcPts val="0"/>
              </a:spcBef>
              <a:spcAft>
                <a:spcPts val="1000"/>
              </a:spcAft>
              <a:buNone/>
            </a:pPr>
            <a:r>
              <a:rPr lang="en-US" sz="2600" dirty="0">
                <a:solidFill>
                  <a:srgbClr val="000000"/>
                </a:solidFill>
                <a:effectLst/>
                <a:latin typeface="Calibri" panose="020F0502020204030204" pitchFamily="34" charset="0"/>
                <a:cs typeface="Calibri" panose="020F0502020204030204" pitchFamily="34" charset="0"/>
              </a:rPr>
              <a:t>     </a:t>
            </a:r>
            <a:endParaRPr lang="en-US" sz="2600" dirty="0">
              <a:latin typeface="Calibri" panose="020F0502020204030204" pitchFamily="34" charset="0"/>
              <a:ea typeface="Calibri" panose="020F0502020204030204" pitchFamily="34" charset="0"/>
              <a:cs typeface="Calibri" panose="020F0502020204030204" pitchFamily="34" charset="0"/>
            </a:endParaRPr>
          </a:p>
          <a:p>
            <a:pPr marL="0" marR="0" lvl="0" indent="0">
              <a:lnSpc>
                <a:spcPct val="115000"/>
              </a:lnSpc>
              <a:spcBef>
                <a:spcPts val="0"/>
              </a:spcBef>
              <a:spcAft>
                <a:spcPts val="1000"/>
              </a:spcAft>
              <a:buNone/>
            </a:pPr>
            <a:r>
              <a:rPr lang="en-US" sz="2600" dirty="0">
                <a:effectLst/>
                <a:latin typeface="Calibri" panose="020F0502020204030204" pitchFamily="34" charset="0"/>
                <a:ea typeface="Calibri" panose="020F0502020204030204" pitchFamily="34" charset="0"/>
                <a:cs typeface="Calibri" panose="020F0502020204030204" pitchFamily="34" charset="0"/>
              </a:rPr>
              <a:t>3.  What is the firm’s current (1) generic business, (2) corporate and (3) global strategies. As in Chapters 5,6,7</a:t>
            </a:r>
          </a:p>
          <a:p>
            <a:pPr marL="0" indent="0">
              <a:buNone/>
            </a:pPr>
            <a:endParaRPr lang="en-US" dirty="0"/>
          </a:p>
        </p:txBody>
      </p:sp>
    </p:spTree>
    <p:extLst>
      <p:ext uri="{BB962C8B-B14F-4D97-AF65-F5344CB8AC3E}">
        <p14:creationId xmlns:p14="http://schemas.microsoft.com/office/powerpoint/2010/main" val="28413589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Wood Type</Template>
  <TotalTime>1893</TotalTime>
  <Words>1618</Words>
  <Application>Microsoft Office PowerPoint</Application>
  <PresentationFormat>Widescreen</PresentationFormat>
  <Paragraphs>93</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Rockwell</vt:lpstr>
      <vt:lpstr>Rockwell Condensed</vt:lpstr>
      <vt:lpstr>Wingdings</vt:lpstr>
      <vt:lpstr>Wood Type</vt:lpstr>
      <vt:lpstr>Final Project </vt:lpstr>
      <vt:lpstr>Individual Final Written case project</vt:lpstr>
      <vt:lpstr>Final Project Guidelines </vt:lpstr>
      <vt:lpstr>Final Project presentations</vt:lpstr>
      <vt:lpstr>Strategy and the Quest for Competitive Advantage </vt:lpstr>
      <vt:lpstr>WRITTEN PROJECT QUESTIONS: ( PLEASE KEEP NUMBER AND/OR LETTER OF EACH QUESTION IN YOUR ANSWER </vt:lpstr>
      <vt:lpstr> Section 1:  “CURRENT Strategic ELEMENTS” </vt:lpstr>
      <vt:lpstr>The pattern of actions that defines a company’s strategy includes ACTIONS ( ELEMENTS)  </vt:lpstr>
      <vt:lpstr>SECTION 2:  CURRENT STRATEGY </vt:lpstr>
      <vt:lpstr>Section 3:  CURRENT ISSUES: </vt:lpstr>
      <vt:lpstr>  Section 4  NEW STRATEGIC ELEMENTS RECOMMENDATIONS:   </vt:lpstr>
      <vt:lpstr>Section 4  NEW STRATEGIC ELEMENTS RECOMMENDATIONS:</vt:lpstr>
      <vt:lpstr>Section 4  NEW STRATEGIC ELEMENTS RECOMMENDATIONS:</vt:lpstr>
      <vt:lpstr>Section 4  NEW STRATEGIC ELEMENTS RECOMMENDATIONS:</vt:lpstr>
      <vt:lpstr>SECTION 5:  APPENDIces A-F </vt:lpstr>
      <vt:lpstr>10K Sections for Sources of Information</vt:lpstr>
      <vt:lpstr>Individual Final Presentation 2 slide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Project</dc:title>
  <dc:creator>Michael</dc:creator>
  <cp:lastModifiedBy>Kal, KrishnaChaitanya</cp:lastModifiedBy>
  <cp:revision>26</cp:revision>
  <dcterms:created xsi:type="dcterms:W3CDTF">2021-04-12T15:35:19Z</dcterms:created>
  <dcterms:modified xsi:type="dcterms:W3CDTF">2021-08-09T01:32:23Z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7cb76b2-10b8-4fe1-93d4-2202842406cd_Enabled">
    <vt:lpwstr>True</vt:lpwstr>
  </property>
  <property fmtid="{D5CDD505-2E9C-101B-9397-08002B2CF9AE}" pid="3" name="MSIP_Label_17cb76b2-10b8-4fe1-93d4-2202842406cd_SiteId">
    <vt:lpwstr>945c199a-83a2-4e80-9f8c-5a91be5752dd</vt:lpwstr>
  </property>
  <property fmtid="{D5CDD505-2E9C-101B-9397-08002B2CF9AE}" pid="4" name="MSIP_Label_17cb76b2-10b8-4fe1-93d4-2202842406cd_Owner">
    <vt:lpwstr>KrishnaChaitanya_Kal@Dell.com</vt:lpwstr>
  </property>
  <property fmtid="{D5CDD505-2E9C-101B-9397-08002B2CF9AE}" pid="5" name="MSIP_Label_17cb76b2-10b8-4fe1-93d4-2202842406cd_SetDate">
    <vt:lpwstr>2021-08-09T01:32:23.3540906Z</vt:lpwstr>
  </property>
  <property fmtid="{D5CDD505-2E9C-101B-9397-08002B2CF9AE}" pid="6" name="MSIP_Label_17cb76b2-10b8-4fe1-93d4-2202842406cd_Name">
    <vt:lpwstr>External Public</vt:lpwstr>
  </property>
  <property fmtid="{D5CDD505-2E9C-101B-9397-08002B2CF9AE}" pid="7" name="MSIP_Label_17cb76b2-10b8-4fe1-93d4-2202842406cd_Application">
    <vt:lpwstr>Microsoft Azure Information Protection</vt:lpwstr>
  </property>
  <property fmtid="{D5CDD505-2E9C-101B-9397-08002B2CF9AE}" pid="8" name="MSIP_Label_17cb76b2-10b8-4fe1-93d4-2202842406cd_ActionId">
    <vt:lpwstr>7ff62723-1fec-4337-86d0-69db33865739</vt:lpwstr>
  </property>
  <property fmtid="{D5CDD505-2E9C-101B-9397-08002B2CF9AE}" pid="9" name="MSIP_Label_17cb76b2-10b8-4fe1-93d4-2202842406cd_Extended_MSFT_Method">
    <vt:lpwstr>Manual</vt:lpwstr>
  </property>
  <property fmtid="{D5CDD505-2E9C-101B-9397-08002B2CF9AE}" pid="10" name="aiplabel">
    <vt:lpwstr>External Public</vt:lpwstr>
  </property>
</Properties>
</file>